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67" r:id="rId4"/>
    <p:sldId id="258" r:id="rId5"/>
    <p:sldId id="259" r:id="rId6"/>
    <p:sldId id="260" r:id="rId7"/>
    <p:sldId id="261" r:id="rId8"/>
    <p:sldId id="262" r:id="rId9"/>
    <p:sldId id="263" r:id="rId10"/>
    <p:sldId id="264" r:id="rId11"/>
    <p:sldId id="265" r:id="rId12"/>
    <p:sldId id="266" r:id="rId13"/>
  </p:sldIdLst>
  <p:sldSz cx="18288000" cy="10287000"/>
  <p:notesSz cx="6858000" cy="9144000"/>
  <p:embeddedFontLst>
    <p:embeddedFont>
      <p:font typeface="Open Sans" panose="020B0606030504020204" pitchFamily="34" charset="0"/>
      <p:regular r:id="rId15"/>
      <p:bold r:id="rId16"/>
      <p:italic r:id="rId17"/>
      <p:boldItalic r:id="rId18"/>
    </p:embeddedFont>
    <p:embeddedFont>
      <p:font typeface="Open Sans Bold" panose="020B0806030504020204" pitchFamily="34" charset="0"/>
      <p:regular r:id="rId19"/>
      <p:bold r:id="rId20"/>
    </p:embeddedFont>
    <p:embeddedFont>
      <p:font typeface="Poppins" panose="00000500000000000000" pitchFamily="2" charset="0"/>
      <p:regular r:id="rId21"/>
      <p:bold r:id="rId22"/>
      <p:italic r:id="rId23"/>
      <p:boldItalic r:id="rId24"/>
    </p:embeddedFont>
    <p:embeddedFont>
      <p:font typeface="Poppins Bold" panose="00000800000000000000" pitchFamily="2"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8DEEEF-43D1-2453-7A45-9A24369C3649}" v="1" dt="2025-10-03T20:10:54.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61164" autoAdjust="0"/>
  </p:normalViewPr>
  <p:slideViewPr>
    <p:cSldViewPr>
      <p:cViewPr varScale="1">
        <p:scale>
          <a:sx n="50" d="100"/>
          <a:sy n="50" d="100"/>
        </p:scale>
        <p:origin x="250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07.10.2025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Facilitator Note: Compliance is a shared responsibility. </a:t>
            </a:r>
          </a:p>
          <a:p>
            <a:endParaRPr lang="en-US" dirty="0"/>
          </a:p>
          <a:p>
            <a:r>
              <a:rPr lang="en-US" dirty="0"/>
              <a:t>Speaker Notes: </a:t>
            </a:r>
          </a:p>
          <a:p>
            <a:endParaRPr lang="en-US" dirty="0"/>
          </a:p>
          <a:p>
            <a:r>
              <a:rPr lang="en-US" dirty="0"/>
              <a:t>Welcome, everyone! Thank you for being here today. </a:t>
            </a:r>
          </a:p>
          <a:p>
            <a:r>
              <a:rPr lang="en-US" dirty="0"/>
              <a:t>This session is all about protecting what we’ve built together — the reputation of </a:t>
            </a:r>
            <a:r>
              <a:rPr lang="en-US" dirty="0" err="1"/>
              <a:t>LifeWave</a:t>
            </a:r>
            <a:r>
              <a:rPr lang="en-US" dirty="0"/>
              <a:t> and your opportunity to grow a thriving business. </a:t>
            </a:r>
          </a:p>
          <a:p>
            <a:r>
              <a:rPr lang="en-US" dirty="0"/>
              <a:t> </a:t>
            </a:r>
          </a:p>
          <a:p>
            <a:r>
              <a:rPr lang="en-US" dirty="0"/>
              <a:t>By understanding and following Australian regulations, we’re not just staying compliant, we’re building trust with customers and ensuring the longevity of this opportunity. Think of compliance as teamwork: when we all stay aligned, we all win.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Speaker Notes: </a:t>
            </a:r>
          </a:p>
          <a:p>
            <a:endParaRPr lang="en-US"/>
          </a:p>
          <a:p>
            <a:r>
              <a:rPr lang="en-US"/>
              <a:t>We’re here to support you every step of the way. Save the compliance email in your contacts so you can always reach out with questions. </a:t>
            </a:r>
          </a:p>
          <a:p>
            <a:r>
              <a:rPr lang="en-US"/>
              <a:t> </a:t>
            </a:r>
          </a:p>
          <a:p>
            <a:r>
              <a:rPr lang="en-US"/>
              <a:t>Thank you for partnering with us to keep LifeWave strong, trusted, and compliant. Together, we’re building a business that lasts.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Thank you!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Speaker Notes: </a:t>
            </a:r>
            <a:endParaRPr lang="en-US" dirty="0">
              <a:ea typeface="Calibri"/>
              <a:cs typeface="Calibri"/>
            </a:endParaRPr>
          </a:p>
          <a:p>
            <a:endParaRPr lang="en-US" dirty="0"/>
          </a:p>
          <a:p>
            <a:r>
              <a:rPr lang="en-US"/>
              <a:t>As a LifeWave Brand Partner, you’re at the front line of how our products are shared with customers. To protect you, our community, and the LifeWave brand, it’s important that all product information in Australia follows two key standards:</a:t>
            </a:r>
            <a:br>
              <a:rPr lang="en-US" dirty="0">
                <a:cs typeface="+mn-lt"/>
              </a:rPr>
            </a:br>
            <a:r>
              <a:rPr lang="en-US" dirty="0"/>
              <a:t> </a:t>
            </a:r>
          </a:p>
          <a:p>
            <a:pPr marL="171450" indent="-171450">
              <a:buFont typeface="Arial"/>
              <a:buChar char="•"/>
            </a:pPr>
            <a:r>
              <a:rPr lang="en-US"/>
              <a:t>LifeWave’s approved product claims</a:t>
            </a:r>
          </a:p>
          <a:p>
            <a:pPr marL="171450" indent="-171450">
              <a:buFont typeface="Arial"/>
              <a:buChar char="•"/>
            </a:pPr>
            <a:r>
              <a:rPr lang="en-US" dirty="0"/>
              <a:t>Australia’s Therapeutic Goods Advertising Code, or TGA guidelines</a:t>
            </a:r>
            <a:br>
              <a:rPr lang="en-US" dirty="0">
                <a:cs typeface="+mn-lt"/>
              </a:rPr>
            </a:br>
            <a:endParaRPr lang="en-US" dirty="0"/>
          </a:p>
          <a:p>
            <a:r>
              <a:rPr lang="en-US" dirty="0"/>
              <a:t> By following these, you make sure everything you share is accurate, compliant, and consistent—helping you earn customer trust and build long-term success.</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Speaker Notes: </a:t>
            </a:r>
          </a:p>
          <a:p>
            <a:endParaRPr lang="en-US"/>
          </a:p>
          <a:p>
            <a:r>
              <a:rPr lang="en-US"/>
              <a:t>Here’s the simple breakdown: </a:t>
            </a:r>
          </a:p>
          <a:p>
            <a:r>
              <a:rPr lang="en-US"/>
              <a:t>- The Therapeutic Goods Administration (TGA) looks after products that claim to treat, prevent, or alter biological functions. </a:t>
            </a:r>
          </a:p>
          <a:p>
            <a:r>
              <a:rPr lang="en-US"/>
              <a:t>- The Australian Competition &amp; Consumer Commission (ACCC) ensures that advertising is not misleading and that all claims are backed up. </a:t>
            </a:r>
          </a:p>
          <a:p>
            <a:r>
              <a:rPr lang="en-US"/>
              <a:t> </a:t>
            </a:r>
          </a:p>
          <a:p>
            <a:r>
              <a:rPr lang="en-US"/>
              <a:t>Our products are proudly classified as general commodities— which is fantastic because it means they’re easier to share! That means we can talk about them in everyday, lifestyle-focused ways. But if we drift into “therapeutic” or “performance” claims — such as saying they heal, treat, or boost stamina — then regulators may see them as medical devices. That’s a line we don’t want to cross. Staying in the general commodity lane keeps us safe and credible.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Speaker Notes: </a:t>
            </a:r>
          </a:p>
          <a:p>
            <a:endParaRPr lang="en-US"/>
          </a:p>
          <a:p>
            <a:r>
              <a:rPr lang="en-US"/>
              <a:t>It’s important to remember: it’s not the product itself, but how we talk about it that matters. </a:t>
            </a:r>
          </a:p>
          <a:p>
            <a:r>
              <a:rPr lang="en-US"/>
              <a:t> </a:t>
            </a:r>
          </a:p>
          <a:p>
            <a:r>
              <a:rPr lang="en-US"/>
              <a:t>Our patches are marketed as non-invasive, wearable technology. But if we suggest they change the body’s biological function, the TGA could step in and reclassify them. To protect everyone’s business, let’s keep our marketing language within the “general commodity” category.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Speaker Notes: </a:t>
            </a:r>
          </a:p>
          <a:p>
            <a:endParaRPr lang="en-US" dirty="0"/>
          </a:p>
          <a:p>
            <a:r>
              <a:rPr lang="en-US" dirty="0"/>
              <a:t>Think of general commodity claims as painting a lifestyle picture — easy, safe, and relatable. Phrases like 'Designed for those with active lifestyles' or 'Use as part of your daily ritual' invite customers in without crossing any lines. </a:t>
            </a:r>
          </a:p>
          <a:p>
            <a:r>
              <a:rPr lang="en-US" dirty="0"/>
              <a:t> </a:t>
            </a:r>
          </a:p>
          <a:p>
            <a:r>
              <a:rPr lang="en-US" dirty="0"/>
              <a:t>On the other hand, therapeutic or performance claims suggest medical outcomes. These not only break the rules but also put your business at risk. </a:t>
            </a:r>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Speaker Notes: </a:t>
            </a:r>
          </a:p>
          <a:p>
            <a:endParaRPr lang="en-US" dirty="0"/>
          </a:p>
          <a:p>
            <a:r>
              <a:rPr lang="en-US" dirty="0"/>
              <a:t>The best way to think of compliance-friendly language is: focus on lifestyle and technology. </a:t>
            </a:r>
          </a:p>
          <a:p>
            <a:r>
              <a:rPr lang="en-US" dirty="0"/>
              <a:t> </a:t>
            </a:r>
          </a:p>
          <a:p>
            <a:r>
              <a:rPr lang="en-US" dirty="0"/>
              <a:t>Words like 'heals' or 'boosts immunity' sound powerful, but they put you into TGA/ACCC territory. Instead, lean into words like 'ritual,' 'routine,' and 'wearable innovation.' These words are still engaging but safe. </a:t>
            </a:r>
          </a:p>
          <a:p>
            <a:endParaRPr lang="en-US" dirty="0"/>
          </a:p>
          <a:p>
            <a:r>
              <a:rPr lang="en-US" dirty="0"/>
              <a:t>Here are some “green light” examples you can confidently use: </a:t>
            </a:r>
          </a:p>
          <a:p>
            <a:r>
              <a:rPr lang="en-US" dirty="0"/>
              <a:t>• Use as part of your daily ritual </a:t>
            </a:r>
          </a:p>
          <a:p>
            <a:r>
              <a:rPr lang="en-US" dirty="0"/>
              <a:t>• Reflects your body’s natural infrared heat </a:t>
            </a:r>
          </a:p>
          <a:p>
            <a:r>
              <a:rPr lang="en-US" dirty="0"/>
              <a:t>• Non-invasive and easy to apply </a:t>
            </a:r>
          </a:p>
          <a:p>
            <a:r>
              <a:rPr lang="en-US" dirty="0"/>
              <a:t>• Wearable technology </a:t>
            </a:r>
          </a:p>
          <a:p>
            <a:endParaRPr lang="en-US" dirty="0"/>
          </a:p>
          <a:p>
            <a:r>
              <a:rPr lang="en-US" dirty="0"/>
              <a:t> </a:t>
            </a:r>
          </a:p>
          <a:p>
            <a:r>
              <a:rPr lang="en-US" dirty="0"/>
              <a:t>And here are some “red light” words to never use: heals, treats, reduces pain, or anything about boosting immunity or altering stem cells. </a:t>
            </a:r>
          </a:p>
          <a:p>
            <a:r>
              <a:rPr lang="en-US" dirty="0"/>
              <a:t> </a:t>
            </a:r>
          </a:p>
          <a:p>
            <a:r>
              <a:rPr lang="en-US" dirty="0"/>
              <a:t>If you ever wonder if a phrase is okay, stick to the safe, lifestyle-focused side — or just ask compliance.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Speaker Notes: </a:t>
            </a:r>
          </a:p>
          <a:p>
            <a:endParaRPr lang="en-US" dirty="0"/>
          </a:p>
          <a:p>
            <a:r>
              <a:rPr lang="en-US" dirty="0"/>
              <a:t>Both regulators take claims seriously: </a:t>
            </a:r>
          </a:p>
          <a:p>
            <a:r>
              <a:rPr lang="en-US" dirty="0"/>
              <a:t>- The ACCC acts against unsubstantiated or exaggerated claims. </a:t>
            </a:r>
          </a:p>
          <a:p>
            <a:r>
              <a:rPr lang="en-US" dirty="0"/>
              <a:t>- The TGA can penalize unapproved therapeutic claims. </a:t>
            </a:r>
          </a:p>
          <a:p>
            <a:r>
              <a:rPr lang="en-US" dirty="0"/>
              <a:t> </a:t>
            </a:r>
          </a:p>
          <a:p>
            <a:endParaRPr lang="en-US"/>
          </a:p>
          <a:p>
            <a:endParaRPr lang="en-US"/>
          </a:p>
          <a:p>
            <a:r>
              <a:rPr lang="en-US" dirty="0"/>
              <a:t>Good news? </a:t>
            </a:r>
            <a:r>
              <a:rPr lang="en-US" dirty="0" err="1"/>
              <a:t>LifeWave</a:t>
            </a:r>
            <a:r>
              <a:rPr lang="en-US" dirty="0"/>
              <a:t> provides ready-to-use marketing resources. </a:t>
            </a:r>
          </a:p>
          <a:p>
            <a:endParaRPr lang="en-US" dirty="0"/>
          </a:p>
          <a:p>
            <a:r>
              <a:rPr lang="en-US" dirty="0"/>
              <a:t>The safest way forward is simple: use only approved marketing materials and language. This protects your business and keeps our brand strong.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Speaker Notes: </a:t>
            </a:r>
          </a:p>
          <a:p>
            <a:endParaRPr lang="en-US"/>
          </a:p>
          <a:p>
            <a:r>
              <a:rPr lang="en-US"/>
              <a:t>As a brand partner, you’re the face of LifeWave. To keep your business safe: </a:t>
            </a:r>
          </a:p>
          <a:p>
            <a:r>
              <a:rPr lang="en-US"/>
              <a:t>- Never make therapeutic or performance claims. </a:t>
            </a:r>
          </a:p>
          <a:p>
            <a:r>
              <a:rPr lang="en-US"/>
              <a:t>- Stick to approved phrases and imagery </a:t>
            </a:r>
          </a:p>
          <a:p>
            <a:r>
              <a:rPr lang="en-US"/>
              <a:t>- Don’t copy materials from other countries — what’s safe in the US or Europe may be a violation here. </a:t>
            </a:r>
          </a:p>
          <a:p>
            <a:r>
              <a:rPr lang="en-US"/>
              <a:t> </a:t>
            </a:r>
          </a:p>
          <a:p>
            <a:r>
              <a:rPr lang="en-US"/>
              <a:t>And remember, you’re not alone: if you’re ever unsure, compliance is here to help.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Speaker Notes: </a:t>
            </a:r>
          </a:p>
          <a:p>
            <a:endParaRPr lang="en-US"/>
          </a:p>
          <a:p>
            <a:r>
              <a:rPr lang="en-US"/>
              <a:t>This is your action step: review your materials, remove anything that looks like a therapeutic or performance claim, and reframe everything within general commodity language. </a:t>
            </a:r>
          </a:p>
          <a:p>
            <a:endParaRPr lang="en-US"/>
          </a:p>
          <a:p>
            <a:r>
              <a:rPr lang="en-US"/>
              <a:t> </a:t>
            </a:r>
          </a:p>
          <a:p>
            <a:r>
              <a:rPr lang="en-US"/>
              <a:t>Our products are amazing lifestyle tools, and that’s exactly how we should share them. This protects your business, protects our company, and builds long-term trust with customers.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3.png"/><Relationship Id="rId4" Type="http://schemas.openxmlformats.org/officeDocument/2006/relationships/hyperlink" Target="mailto:compliance@lifewave.com" TargetMode="External"/><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7.sv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jpe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C2FF">
                <a:alpha val="100000"/>
              </a:srgbClr>
            </a:gs>
            <a:gs pos="100000">
              <a:srgbClr val="080062">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437280" y="2500983"/>
            <a:ext cx="15850720" cy="7786017"/>
            <a:chOff x="0" y="0"/>
            <a:chExt cx="4174675" cy="2050638"/>
          </a:xfrm>
        </p:grpSpPr>
        <p:sp>
          <p:nvSpPr>
            <p:cNvPr id="3" name="Freeform 3"/>
            <p:cNvSpPr/>
            <p:nvPr/>
          </p:nvSpPr>
          <p:spPr>
            <a:xfrm>
              <a:off x="0" y="0"/>
              <a:ext cx="4174675" cy="2050638"/>
            </a:xfrm>
            <a:custGeom>
              <a:avLst/>
              <a:gdLst/>
              <a:ahLst/>
              <a:cxnLst/>
              <a:rect l="l" t="t" r="r" b="b"/>
              <a:pathLst>
                <a:path w="4174675" h="2050638">
                  <a:moveTo>
                    <a:pt x="0" y="0"/>
                  </a:moveTo>
                  <a:lnTo>
                    <a:pt x="4174675" y="0"/>
                  </a:lnTo>
                  <a:lnTo>
                    <a:pt x="4174675" y="2050638"/>
                  </a:lnTo>
                  <a:lnTo>
                    <a:pt x="0" y="2050638"/>
                  </a:lnTo>
                  <a:close/>
                </a:path>
              </a:pathLst>
            </a:custGeom>
            <a:gradFill rotWithShape="1">
              <a:gsLst>
                <a:gs pos="0">
                  <a:srgbClr val="00C2FF">
                    <a:alpha val="0"/>
                  </a:srgbClr>
                </a:gs>
                <a:gs pos="100000">
                  <a:srgbClr val="080062">
                    <a:alpha val="100000"/>
                  </a:srgbClr>
                </a:gs>
              </a:gsLst>
              <a:lin ang="2700000"/>
            </a:gradFill>
          </p:spPr>
          <p:txBody>
            <a:bodyPr/>
            <a:lstStyle/>
            <a:p>
              <a:endParaRPr lang="en-US"/>
            </a:p>
          </p:txBody>
        </p:sp>
        <p:sp>
          <p:nvSpPr>
            <p:cNvPr id="4" name="TextBox 4"/>
            <p:cNvSpPr txBox="1"/>
            <p:nvPr/>
          </p:nvSpPr>
          <p:spPr>
            <a:xfrm>
              <a:off x="0" y="-38100"/>
              <a:ext cx="4174675" cy="208873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028700"/>
            <a:ext cx="5718264" cy="1472283"/>
            <a:chOff x="0" y="0"/>
            <a:chExt cx="1506045" cy="387762"/>
          </a:xfrm>
        </p:grpSpPr>
        <p:sp>
          <p:nvSpPr>
            <p:cNvPr id="6" name="Freeform 6"/>
            <p:cNvSpPr/>
            <p:nvPr/>
          </p:nvSpPr>
          <p:spPr>
            <a:xfrm>
              <a:off x="0" y="0"/>
              <a:ext cx="1506045" cy="387762"/>
            </a:xfrm>
            <a:custGeom>
              <a:avLst/>
              <a:gdLst/>
              <a:ahLst/>
              <a:cxnLst/>
              <a:rect l="l" t="t" r="r" b="b"/>
              <a:pathLst>
                <a:path w="1506045" h="387762">
                  <a:moveTo>
                    <a:pt x="0" y="0"/>
                  </a:moveTo>
                  <a:lnTo>
                    <a:pt x="1506045" y="0"/>
                  </a:lnTo>
                  <a:lnTo>
                    <a:pt x="1506045" y="387762"/>
                  </a:lnTo>
                  <a:lnTo>
                    <a:pt x="0" y="387762"/>
                  </a:lnTo>
                  <a:close/>
                </a:path>
              </a:pathLst>
            </a:custGeom>
            <a:gradFill rotWithShape="1">
              <a:gsLst>
                <a:gs pos="0">
                  <a:srgbClr val="080062">
                    <a:alpha val="100000"/>
                  </a:srgbClr>
                </a:gs>
                <a:gs pos="100000">
                  <a:srgbClr val="00C2FF">
                    <a:alpha val="0"/>
                  </a:srgbClr>
                </a:gs>
              </a:gsLst>
              <a:lin ang="0"/>
            </a:gradFill>
          </p:spPr>
          <p:txBody>
            <a:bodyPr/>
            <a:lstStyle/>
            <a:p>
              <a:endParaRPr lang="en-US"/>
            </a:p>
          </p:txBody>
        </p:sp>
        <p:sp>
          <p:nvSpPr>
            <p:cNvPr id="7" name="TextBox 7"/>
            <p:cNvSpPr txBox="1"/>
            <p:nvPr/>
          </p:nvSpPr>
          <p:spPr>
            <a:xfrm>
              <a:off x="0" y="-38100"/>
              <a:ext cx="1506045" cy="425862"/>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33248" y="7816471"/>
            <a:ext cx="2470529" cy="2470529"/>
            <a:chOff x="0" y="0"/>
            <a:chExt cx="422966" cy="422966"/>
          </a:xfrm>
        </p:grpSpPr>
        <p:sp>
          <p:nvSpPr>
            <p:cNvPr id="9" name="Freeform 9"/>
            <p:cNvSpPr/>
            <p:nvPr/>
          </p:nvSpPr>
          <p:spPr>
            <a:xfrm>
              <a:off x="0" y="0"/>
              <a:ext cx="422966" cy="422966"/>
            </a:xfrm>
            <a:custGeom>
              <a:avLst/>
              <a:gdLst/>
              <a:ahLst/>
              <a:cxnLst/>
              <a:rect l="l" t="t" r="r" b="b"/>
              <a:pathLst>
                <a:path w="422966" h="422966">
                  <a:moveTo>
                    <a:pt x="0" y="0"/>
                  </a:moveTo>
                  <a:lnTo>
                    <a:pt x="422966" y="0"/>
                  </a:lnTo>
                  <a:lnTo>
                    <a:pt x="422966" y="422966"/>
                  </a:lnTo>
                  <a:lnTo>
                    <a:pt x="0" y="422966"/>
                  </a:lnTo>
                  <a:close/>
                </a:path>
              </a:pathLst>
            </a:custGeom>
            <a:solidFill>
              <a:srgbClr val="00C2FF"/>
            </a:solidFill>
          </p:spPr>
          <p:txBody>
            <a:bodyPr/>
            <a:lstStyle/>
            <a:p>
              <a:endParaRPr lang="en-US"/>
            </a:p>
          </p:txBody>
        </p:sp>
        <p:sp>
          <p:nvSpPr>
            <p:cNvPr id="10" name="TextBox 10"/>
            <p:cNvSpPr txBox="1"/>
            <p:nvPr/>
          </p:nvSpPr>
          <p:spPr>
            <a:xfrm>
              <a:off x="0" y="-38100"/>
              <a:ext cx="422966" cy="461066"/>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4856254" y="3414402"/>
            <a:ext cx="13254425" cy="4285057"/>
          </a:xfrm>
          <a:prstGeom prst="rect">
            <a:avLst/>
          </a:prstGeom>
        </p:spPr>
        <p:txBody>
          <a:bodyPr lIns="0" tIns="0" rIns="0" bIns="0" rtlCol="0" anchor="t">
            <a:spAutoFit/>
          </a:bodyPr>
          <a:lstStyle/>
          <a:p>
            <a:pPr algn="r">
              <a:lnSpc>
                <a:spcPts val="15725"/>
              </a:lnSpc>
            </a:pPr>
            <a:r>
              <a:rPr lang="en-US" sz="16909">
                <a:solidFill>
                  <a:srgbClr val="FFFFFF"/>
                </a:solidFill>
                <a:latin typeface="Poppins"/>
                <a:ea typeface="Poppins"/>
                <a:cs typeface="Poppins"/>
                <a:sym typeface="Poppins"/>
              </a:rPr>
              <a:t>Compliance</a:t>
            </a:r>
          </a:p>
          <a:p>
            <a:pPr algn="r">
              <a:lnSpc>
                <a:spcPts val="15725"/>
              </a:lnSpc>
            </a:pPr>
            <a:r>
              <a:rPr lang="en-US" sz="16909">
                <a:solidFill>
                  <a:srgbClr val="FFFFFF"/>
                </a:solidFill>
                <a:latin typeface="Poppins"/>
                <a:ea typeface="Poppins"/>
                <a:cs typeface="Poppins"/>
                <a:sym typeface="Poppins"/>
              </a:rPr>
              <a:t>Training </a:t>
            </a:r>
          </a:p>
        </p:txBody>
      </p:sp>
      <p:sp>
        <p:nvSpPr>
          <p:cNvPr id="12" name="Freeform 12"/>
          <p:cNvSpPr/>
          <p:nvPr/>
        </p:nvSpPr>
        <p:spPr>
          <a:xfrm>
            <a:off x="1028700" y="3547906"/>
            <a:ext cx="1493209" cy="1751098"/>
          </a:xfrm>
          <a:custGeom>
            <a:avLst/>
            <a:gdLst/>
            <a:ahLst/>
            <a:cxnLst/>
            <a:rect l="l" t="t" r="r" b="b"/>
            <a:pathLst>
              <a:path w="1493209" h="1751098">
                <a:moveTo>
                  <a:pt x="0" y="0"/>
                </a:moveTo>
                <a:lnTo>
                  <a:pt x="1493209" y="0"/>
                </a:lnTo>
                <a:lnTo>
                  <a:pt x="1493209" y="1751098"/>
                </a:lnTo>
                <a:lnTo>
                  <a:pt x="0" y="17510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a:off x="2195873" y="3547906"/>
            <a:ext cx="1493209" cy="1751098"/>
          </a:xfrm>
          <a:custGeom>
            <a:avLst/>
            <a:gdLst/>
            <a:ahLst/>
            <a:cxnLst/>
            <a:rect l="l" t="t" r="r" b="b"/>
            <a:pathLst>
              <a:path w="1493209" h="1751098">
                <a:moveTo>
                  <a:pt x="0" y="0"/>
                </a:moveTo>
                <a:lnTo>
                  <a:pt x="1493209" y="0"/>
                </a:lnTo>
                <a:lnTo>
                  <a:pt x="1493209" y="1751098"/>
                </a:lnTo>
                <a:lnTo>
                  <a:pt x="0" y="17510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14"/>
          <p:cNvSpPr/>
          <p:nvPr/>
        </p:nvSpPr>
        <p:spPr>
          <a:xfrm>
            <a:off x="3363045" y="3547906"/>
            <a:ext cx="1493209" cy="1751098"/>
          </a:xfrm>
          <a:custGeom>
            <a:avLst/>
            <a:gdLst/>
            <a:ahLst/>
            <a:cxnLst/>
            <a:rect l="l" t="t" r="r" b="b"/>
            <a:pathLst>
              <a:path w="1493209" h="1751098">
                <a:moveTo>
                  <a:pt x="0" y="0"/>
                </a:moveTo>
                <a:lnTo>
                  <a:pt x="1493209" y="0"/>
                </a:lnTo>
                <a:lnTo>
                  <a:pt x="1493209" y="1751098"/>
                </a:lnTo>
                <a:lnTo>
                  <a:pt x="0" y="17510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0" y="0"/>
            <a:ext cx="2838058" cy="1028796"/>
          </a:xfrm>
          <a:custGeom>
            <a:avLst/>
            <a:gdLst/>
            <a:ahLst/>
            <a:cxnLst/>
            <a:rect l="l" t="t" r="r" b="b"/>
            <a:pathLst>
              <a:path w="2838058" h="1028796">
                <a:moveTo>
                  <a:pt x="0" y="0"/>
                </a:moveTo>
                <a:lnTo>
                  <a:pt x="2838058" y="0"/>
                </a:lnTo>
                <a:lnTo>
                  <a:pt x="2838058" y="1028796"/>
                </a:lnTo>
                <a:lnTo>
                  <a:pt x="0" y="1028796"/>
                </a:lnTo>
                <a:lnTo>
                  <a:pt x="0" y="0"/>
                </a:lnTo>
                <a:close/>
              </a:path>
            </a:pathLst>
          </a:custGeom>
          <a:blipFill>
            <a:blip r:embed="rId4"/>
            <a:stretch>
              <a:fillRect/>
            </a:stretch>
          </a:blipFill>
        </p:spPr>
        <p:txBody>
          <a:bodyPr/>
          <a:lstStyle/>
          <a:p>
            <a:endParaRPr lang="en-US"/>
          </a:p>
        </p:txBody>
      </p:sp>
      <p:sp>
        <p:nvSpPr>
          <p:cNvPr id="16" name="Freeform 16"/>
          <p:cNvSpPr/>
          <p:nvPr/>
        </p:nvSpPr>
        <p:spPr>
          <a:xfrm>
            <a:off x="1276427" y="1265964"/>
            <a:ext cx="997755" cy="997755"/>
          </a:xfrm>
          <a:custGeom>
            <a:avLst/>
            <a:gdLst/>
            <a:ahLst/>
            <a:cxnLst/>
            <a:rect l="l" t="t" r="r" b="b"/>
            <a:pathLst>
              <a:path w="997755" h="997755">
                <a:moveTo>
                  <a:pt x="0" y="0"/>
                </a:moveTo>
                <a:lnTo>
                  <a:pt x="997755" y="0"/>
                </a:lnTo>
                <a:lnTo>
                  <a:pt x="997755" y="997755"/>
                </a:lnTo>
                <a:lnTo>
                  <a:pt x="0" y="997755"/>
                </a:lnTo>
                <a:lnTo>
                  <a:pt x="0" y="0"/>
                </a:lnTo>
                <a:close/>
              </a:path>
            </a:pathLst>
          </a:custGeom>
          <a:blipFill>
            <a:blip r:embed="rId5"/>
            <a:stretch>
              <a:fillRect/>
            </a:stretch>
          </a:blipFill>
        </p:spPr>
        <p:txBody>
          <a:bodyPr/>
          <a:lstStyle/>
          <a:p>
            <a:endParaRPr lang="en-US"/>
          </a:p>
        </p:txBody>
      </p:sp>
      <p:sp>
        <p:nvSpPr>
          <p:cNvPr id="17" name="TextBox 17"/>
          <p:cNvSpPr txBox="1"/>
          <p:nvPr/>
        </p:nvSpPr>
        <p:spPr>
          <a:xfrm>
            <a:off x="5894349" y="7037255"/>
            <a:ext cx="11364951" cy="2601935"/>
          </a:xfrm>
          <a:prstGeom prst="rect">
            <a:avLst/>
          </a:prstGeom>
        </p:spPr>
        <p:txBody>
          <a:bodyPr lIns="0" tIns="0" rIns="0" bIns="0" rtlCol="0" anchor="t">
            <a:spAutoFit/>
          </a:bodyPr>
          <a:lstStyle/>
          <a:p>
            <a:pPr algn="r">
              <a:lnSpc>
                <a:spcPts val="20198"/>
              </a:lnSpc>
              <a:spcBef>
                <a:spcPct val="0"/>
              </a:spcBef>
            </a:pPr>
            <a:r>
              <a:rPr lang="en-US" sz="14427" b="1">
                <a:solidFill>
                  <a:srgbClr val="FFFFFF"/>
                </a:solidFill>
                <a:latin typeface="Poppins Bold"/>
                <a:ea typeface="Poppins Bold"/>
                <a:cs typeface="Poppins Bold"/>
                <a:sym typeface="Poppins Bold"/>
              </a:rPr>
              <a:t>AUSTRALIA</a:t>
            </a:r>
          </a:p>
        </p:txBody>
      </p:sp>
      <p:sp>
        <p:nvSpPr>
          <p:cNvPr id="18" name="TextBox 18"/>
          <p:cNvSpPr txBox="1"/>
          <p:nvPr/>
        </p:nvSpPr>
        <p:spPr>
          <a:xfrm>
            <a:off x="2640056" y="1601005"/>
            <a:ext cx="3568656" cy="396415"/>
          </a:xfrm>
          <a:prstGeom prst="rect">
            <a:avLst/>
          </a:prstGeom>
        </p:spPr>
        <p:txBody>
          <a:bodyPr lIns="0" tIns="0" rIns="0" bIns="0" rtlCol="0" anchor="t">
            <a:spAutoFit/>
          </a:bodyPr>
          <a:lstStyle/>
          <a:p>
            <a:pPr algn="l">
              <a:lnSpc>
                <a:spcPts val="3361"/>
              </a:lnSpc>
              <a:spcBef>
                <a:spcPct val="0"/>
              </a:spcBef>
            </a:pPr>
            <a:r>
              <a:rPr lang="en-US" sz="2401">
                <a:solidFill>
                  <a:srgbClr val="FFFFFF"/>
                </a:solidFill>
                <a:latin typeface="Open Sans"/>
                <a:ea typeface="Open Sans"/>
                <a:cs typeface="Open Sans"/>
                <a:sym typeface="Open Sans"/>
              </a:rPr>
              <a:t>LifeWave Compliance </a:t>
            </a:r>
          </a:p>
        </p:txBody>
      </p:sp>
      <p:sp>
        <p:nvSpPr>
          <p:cNvPr id="19" name="TextBox 19"/>
          <p:cNvSpPr txBox="1"/>
          <p:nvPr/>
        </p:nvSpPr>
        <p:spPr>
          <a:xfrm>
            <a:off x="317056" y="8710801"/>
            <a:ext cx="1769920" cy="777120"/>
          </a:xfrm>
          <a:prstGeom prst="rect">
            <a:avLst/>
          </a:prstGeom>
        </p:spPr>
        <p:txBody>
          <a:bodyPr lIns="0" tIns="0" rIns="0" bIns="0" rtlCol="0" anchor="t">
            <a:spAutoFit/>
          </a:bodyPr>
          <a:lstStyle/>
          <a:p>
            <a:pPr algn="ctr">
              <a:lnSpc>
                <a:spcPts val="5376"/>
              </a:lnSpc>
            </a:pPr>
            <a:r>
              <a:rPr lang="en-US" sz="5780">
                <a:solidFill>
                  <a:srgbClr val="FFFFFF"/>
                </a:solidFill>
                <a:latin typeface="Poppins"/>
                <a:ea typeface="Poppins"/>
                <a:cs typeface="Poppins"/>
                <a:sym typeface="Poppins"/>
              </a:rPr>
              <a:t>01</a:t>
            </a:r>
          </a:p>
        </p:txBody>
      </p:sp>
      <p:pic>
        <p:nvPicPr>
          <p:cNvPr id="20" name="Picture 19" descr="A close-up of a hand pointing at a pen&#10;&#10;AI-generated content may be incorrect.">
            <a:extLst>
              <a:ext uri="{FF2B5EF4-FFF2-40B4-BE49-F238E27FC236}">
                <a16:creationId xmlns:a16="http://schemas.microsoft.com/office/drawing/2014/main" id="{0A6A5117-A44B-5AED-C993-706945536D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8288000" cy="106574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3647">
                <a:alpha val="100000"/>
              </a:srgbClr>
            </a:gs>
            <a:gs pos="100000">
              <a:srgbClr val="060049">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17259300" y="9258300"/>
            <a:ext cx="1028700" cy="1028700"/>
            <a:chOff x="0" y="0"/>
            <a:chExt cx="422966" cy="422966"/>
          </a:xfrm>
        </p:grpSpPr>
        <p:sp>
          <p:nvSpPr>
            <p:cNvPr id="3" name="Freeform 3"/>
            <p:cNvSpPr/>
            <p:nvPr/>
          </p:nvSpPr>
          <p:spPr>
            <a:xfrm>
              <a:off x="0" y="0"/>
              <a:ext cx="422966" cy="422966"/>
            </a:xfrm>
            <a:custGeom>
              <a:avLst/>
              <a:gdLst/>
              <a:ahLst/>
              <a:cxnLst/>
              <a:rect l="l" t="t" r="r" b="b"/>
              <a:pathLst>
                <a:path w="422966" h="422966">
                  <a:moveTo>
                    <a:pt x="0" y="0"/>
                  </a:moveTo>
                  <a:lnTo>
                    <a:pt x="422966" y="0"/>
                  </a:lnTo>
                  <a:lnTo>
                    <a:pt x="422966" y="422966"/>
                  </a:lnTo>
                  <a:lnTo>
                    <a:pt x="0" y="422966"/>
                  </a:lnTo>
                  <a:close/>
                </a:path>
              </a:pathLst>
            </a:custGeom>
            <a:solidFill>
              <a:srgbClr val="00C2FF"/>
            </a:solidFill>
          </p:spPr>
          <p:txBody>
            <a:bodyPr/>
            <a:lstStyle/>
            <a:p>
              <a:endParaRPr lang="en-US"/>
            </a:p>
          </p:txBody>
        </p:sp>
        <p:sp>
          <p:nvSpPr>
            <p:cNvPr id="4" name="TextBox 4"/>
            <p:cNvSpPr txBox="1"/>
            <p:nvPr/>
          </p:nvSpPr>
          <p:spPr>
            <a:xfrm>
              <a:off x="0" y="-38100"/>
              <a:ext cx="422966" cy="46106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60391" y="2867514"/>
            <a:ext cx="6808580" cy="4551971"/>
            <a:chOff x="0" y="0"/>
            <a:chExt cx="9078107" cy="6069295"/>
          </a:xfrm>
        </p:grpSpPr>
        <p:pic>
          <p:nvPicPr>
            <p:cNvPr id="6" name="Picture 6"/>
            <p:cNvPicPr>
              <a:picLocks noChangeAspect="1"/>
            </p:cNvPicPr>
            <p:nvPr/>
          </p:nvPicPr>
          <p:blipFill>
            <a:blip r:embed="rId3"/>
            <a:srcRect t="16571" b="16571"/>
            <a:stretch>
              <a:fillRect/>
            </a:stretch>
          </p:blipFill>
          <p:spPr>
            <a:xfrm>
              <a:off x="0" y="0"/>
              <a:ext cx="9078107" cy="6069295"/>
            </a:xfrm>
            <a:prstGeom prst="rect">
              <a:avLst/>
            </a:prstGeom>
          </p:spPr>
        </p:pic>
      </p:grpSp>
      <p:grpSp>
        <p:nvGrpSpPr>
          <p:cNvPr id="7" name="Group 7"/>
          <p:cNvGrpSpPr/>
          <p:nvPr/>
        </p:nvGrpSpPr>
        <p:grpSpPr>
          <a:xfrm>
            <a:off x="0" y="0"/>
            <a:ext cx="3995412" cy="1028700"/>
            <a:chOff x="0" y="0"/>
            <a:chExt cx="5327215" cy="1371600"/>
          </a:xfrm>
        </p:grpSpPr>
        <p:grpSp>
          <p:nvGrpSpPr>
            <p:cNvPr id="8" name="Group 8"/>
            <p:cNvGrpSpPr/>
            <p:nvPr/>
          </p:nvGrpSpPr>
          <p:grpSpPr>
            <a:xfrm>
              <a:off x="0" y="0"/>
              <a:ext cx="5327215" cy="1371600"/>
              <a:chOff x="0" y="0"/>
              <a:chExt cx="1506045" cy="387762"/>
            </a:xfrm>
          </p:grpSpPr>
          <p:sp>
            <p:nvSpPr>
              <p:cNvPr id="9" name="Freeform 9"/>
              <p:cNvSpPr/>
              <p:nvPr/>
            </p:nvSpPr>
            <p:spPr>
              <a:xfrm>
                <a:off x="0" y="0"/>
                <a:ext cx="1506045" cy="387762"/>
              </a:xfrm>
              <a:custGeom>
                <a:avLst/>
                <a:gdLst/>
                <a:ahLst/>
                <a:cxnLst/>
                <a:rect l="l" t="t" r="r" b="b"/>
                <a:pathLst>
                  <a:path w="1506045" h="387762">
                    <a:moveTo>
                      <a:pt x="0" y="0"/>
                    </a:moveTo>
                    <a:lnTo>
                      <a:pt x="1506045" y="0"/>
                    </a:lnTo>
                    <a:lnTo>
                      <a:pt x="1506045" y="387762"/>
                    </a:lnTo>
                    <a:lnTo>
                      <a:pt x="0" y="387762"/>
                    </a:lnTo>
                    <a:close/>
                  </a:path>
                </a:pathLst>
              </a:custGeom>
              <a:gradFill rotWithShape="1">
                <a:gsLst>
                  <a:gs pos="0">
                    <a:srgbClr val="00C2FF">
                      <a:alpha val="100000"/>
                    </a:srgbClr>
                  </a:gs>
                  <a:gs pos="100000">
                    <a:srgbClr val="00C2FF">
                      <a:alpha val="0"/>
                    </a:srgbClr>
                  </a:gs>
                </a:gsLst>
                <a:lin ang="0"/>
              </a:gradFill>
            </p:spPr>
            <p:txBody>
              <a:bodyPr/>
              <a:lstStyle/>
              <a:p>
                <a:endParaRPr lang="en-US"/>
              </a:p>
            </p:txBody>
          </p:sp>
          <p:sp>
            <p:nvSpPr>
              <p:cNvPr id="10" name="TextBox 10"/>
              <p:cNvSpPr txBox="1"/>
              <p:nvPr/>
            </p:nvSpPr>
            <p:spPr>
              <a:xfrm>
                <a:off x="0" y="-38100"/>
                <a:ext cx="1506045" cy="425862"/>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1501162" y="530562"/>
              <a:ext cx="3324610" cy="371911"/>
            </a:xfrm>
            <a:prstGeom prst="rect">
              <a:avLst/>
            </a:prstGeom>
          </p:spPr>
          <p:txBody>
            <a:bodyPr lIns="0" tIns="0" rIns="0" bIns="0" rtlCol="0" anchor="t">
              <a:spAutoFit/>
            </a:bodyPr>
            <a:lstStyle/>
            <a:p>
              <a:pPr algn="l">
                <a:lnSpc>
                  <a:spcPts val="2348"/>
                </a:lnSpc>
                <a:spcBef>
                  <a:spcPct val="0"/>
                </a:spcBef>
              </a:pPr>
              <a:r>
                <a:rPr lang="en-US" sz="1677">
                  <a:solidFill>
                    <a:srgbClr val="FFFFFF"/>
                  </a:solidFill>
                  <a:latin typeface="Open Sans"/>
                  <a:ea typeface="Open Sans"/>
                  <a:cs typeface="Open Sans"/>
                  <a:sym typeface="Open Sans"/>
                </a:rPr>
                <a:t>LifeWave Compliance </a:t>
              </a:r>
            </a:p>
          </p:txBody>
        </p:sp>
        <p:sp>
          <p:nvSpPr>
            <p:cNvPr id="12" name="Freeform 12"/>
            <p:cNvSpPr/>
            <p:nvPr/>
          </p:nvSpPr>
          <p:spPr>
            <a:xfrm>
              <a:off x="155747" y="142572"/>
              <a:ext cx="1086455" cy="1086455"/>
            </a:xfrm>
            <a:custGeom>
              <a:avLst/>
              <a:gdLst/>
              <a:ahLst/>
              <a:cxnLst/>
              <a:rect l="l" t="t" r="r" b="b"/>
              <a:pathLst>
                <a:path w="1086455" h="1086455">
                  <a:moveTo>
                    <a:pt x="0" y="0"/>
                  </a:moveTo>
                  <a:lnTo>
                    <a:pt x="1086456" y="0"/>
                  </a:lnTo>
                  <a:lnTo>
                    <a:pt x="1086456" y="1086456"/>
                  </a:lnTo>
                  <a:lnTo>
                    <a:pt x="0" y="1086456"/>
                  </a:lnTo>
                  <a:lnTo>
                    <a:pt x="0" y="0"/>
                  </a:lnTo>
                  <a:close/>
                </a:path>
              </a:pathLst>
            </a:custGeom>
            <a:blipFill>
              <a:blip r:embed="rId4"/>
              <a:stretch>
                <a:fillRect/>
              </a:stretch>
            </a:blipFill>
          </p:spPr>
          <p:txBody>
            <a:bodyPr/>
            <a:lstStyle/>
            <a:p>
              <a:endParaRPr lang="en-US"/>
            </a:p>
          </p:txBody>
        </p:sp>
      </p:grpSp>
      <p:sp>
        <p:nvSpPr>
          <p:cNvPr id="13" name="Freeform 13"/>
          <p:cNvSpPr/>
          <p:nvPr/>
        </p:nvSpPr>
        <p:spPr>
          <a:xfrm>
            <a:off x="15449942" y="37277"/>
            <a:ext cx="2838058" cy="1028796"/>
          </a:xfrm>
          <a:custGeom>
            <a:avLst/>
            <a:gdLst/>
            <a:ahLst/>
            <a:cxnLst/>
            <a:rect l="l" t="t" r="r" b="b"/>
            <a:pathLst>
              <a:path w="2838058" h="1028796">
                <a:moveTo>
                  <a:pt x="0" y="0"/>
                </a:moveTo>
                <a:lnTo>
                  <a:pt x="2838058" y="0"/>
                </a:lnTo>
                <a:lnTo>
                  <a:pt x="2838058" y="1028796"/>
                </a:lnTo>
                <a:lnTo>
                  <a:pt x="0" y="1028796"/>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7405163" y="9629128"/>
            <a:ext cx="736974" cy="325145"/>
          </a:xfrm>
          <a:prstGeom prst="rect">
            <a:avLst/>
          </a:prstGeom>
        </p:spPr>
        <p:txBody>
          <a:bodyPr lIns="0" tIns="0" rIns="0" bIns="0" rtlCol="0" anchor="t">
            <a:spAutoFit/>
          </a:bodyPr>
          <a:lstStyle/>
          <a:p>
            <a:pPr algn="ctr">
              <a:lnSpc>
                <a:spcPts val="2238"/>
              </a:lnSpc>
            </a:pPr>
            <a:r>
              <a:rPr lang="en-US" sz="2407">
                <a:solidFill>
                  <a:srgbClr val="FFFFFF"/>
                </a:solidFill>
                <a:latin typeface="Poppins"/>
                <a:ea typeface="Poppins"/>
                <a:cs typeface="Poppins"/>
                <a:sym typeface="Poppins"/>
              </a:rPr>
              <a:t>05</a:t>
            </a:r>
          </a:p>
        </p:txBody>
      </p:sp>
      <p:sp>
        <p:nvSpPr>
          <p:cNvPr id="15" name="TextBox 15"/>
          <p:cNvSpPr txBox="1"/>
          <p:nvPr/>
        </p:nvSpPr>
        <p:spPr>
          <a:xfrm>
            <a:off x="984190" y="1381186"/>
            <a:ext cx="9076201" cy="848995"/>
          </a:xfrm>
          <a:prstGeom prst="rect">
            <a:avLst/>
          </a:prstGeom>
        </p:spPr>
        <p:txBody>
          <a:bodyPr lIns="0" tIns="0" rIns="0" bIns="0" rtlCol="0" anchor="t">
            <a:spAutoFit/>
          </a:bodyPr>
          <a:lstStyle/>
          <a:p>
            <a:pPr algn="l">
              <a:lnSpc>
                <a:spcPts val="6214"/>
              </a:lnSpc>
            </a:pPr>
            <a:r>
              <a:rPr lang="en-US" sz="5499">
                <a:solidFill>
                  <a:srgbClr val="FFFFFF"/>
                </a:solidFill>
                <a:latin typeface="Poppins"/>
                <a:ea typeface="Poppins"/>
                <a:cs typeface="Poppins"/>
                <a:sym typeface="Poppins"/>
              </a:rPr>
              <a:t>Call To Action </a:t>
            </a:r>
          </a:p>
        </p:txBody>
      </p:sp>
      <p:sp>
        <p:nvSpPr>
          <p:cNvPr id="16" name="TextBox 16"/>
          <p:cNvSpPr txBox="1"/>
          <p:nvPr/>
        </p:nvSpPr>
        <p:spPr>
          <a:xfrm>
            <a:off x="1028700" y="3714750"/>
            <a:ext cx="6885447" cy="1847850"/>
          </a:xfrm>
          <a:prstGeom prst="rect">
            <a:avLst/>
          </a:prstGeom>
        </p:spPr>
        <p:txBody>
          <a:bodyPr lIns="0" tIns="0" rIns="0" bIns="0" rtlCol="0" anchor="t">
            <a:spAutoFit/>
          </a:bodyPr>
          <a:lstStyle/>
          <a:p>
            <a:pPr algn="l">
              <a:lnSpc>
                <a:spcPts val="3749"/>
              </a:lnSpc>
            </a:pPr>
            <a:r>
              <a:rPr lang="en-US" sz="2499">
                <a:solidFill>
                  <a:srgbClr val="FFFFFF"/>
                </a:solidFill>
                <a:latin typeface="Open Sans"/>
                <a:ea typeface="Open Sans"/>
                <a:cs typeface="Open Sans"/>
                <a:sym typeface="Open Sans"/>
              </a:rPr>
              <a:t>• Remove all therapeutic and performance claims immediately </a:t>
            </a:r>
          </a:p>
          <a:p>
            <a:pPr algn="l">
              <a:lnSpc>
                <a:spcPts val="3749"/>
              </a:lnSpc>
            </a:pPr>
            <a:r>
              <a:rPr lang="en-US" sz="2499">
                <a:solidFill>
                  <a:srgbClr val="FFFFFF"/>
                </a:solidFill>
                <a:latin typeface="Open Sans"/>
                <a:ea typeface="Open Sans"/>
                <a:cs typeface="Open Sans"/>
                <a:sym typeface="Open Sans"/>
              </a:rPr>
              <a:t>• Position products only as general commodity items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3647">
                <a:alpha val="100000"/>
              </a:srgbClr>
            </a:gs>
            <a:gs pos="100000">
              <a:srgbClr val="060049">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17259300" y="9258300"/>
            <a:ext cx="1028700" cy="1028700"/>
            <a:chOff x="0" y="0"/>
            <a:chExt cx="422966" cy="422966"/>
          </a:xfrm>
        </p:grpSpPr>
        <p:sp>
          <p:nvSpPr>
            <p:cNvPr id="3" name="Freeform 3"/>
            <p:cNvSpPr/>
            <p:nvPr/>
          </p:nvSpPr>
          <p:spPr>
            <a:xfrm>
              <a:off x="0" y="0"/>
              <a:ext cx="422966" cy="422966"/>
            </a:xfrm>
            <a:custGeom>
              <a:avLst/>
              <a:gdLst/>
              <a:ahLst/>
              <a:cxnLst/>
              <a:rect l="l" t="t" r="r" b="b"/>
              <a:pathLst>
                <a:path w="422966" h="422966">
                  <a:moveTo>
                    <a:pt x="0" y="0"/>
                  </a:moveTo>
                  <a:lnTo>
                    <a:pt x="422966" y="0"/>
                  </a:lnTo>
                  <a:lnTo>
                    <a:pt x="422966" y="422966"/>
                  </a:lnTo>
                  <a:lnTo>
                    <a:pt x="0" y="422966"/>
                  </a:lnTo>
                  <a:close/>
                </a:path>
              </a:pathLst>
            </a:custGeom>
            <a:solidFill>
              <a:srgbClr val="00C2FF"/>
            </a:solidFill>
          </p:spPr>
          <p:txBody>
            <a:bodyPr/>
            <a:lstStyle/>
            <a:p>
              <a:endParaRPr lang="en-US"/>
            </a:p>
          </p:txBody>
        </p:sp>
        <p:sp>
          <p:nvSpPr>
            <p:cNvPr id="4" name="TextBox 4"/>
            <p:cNvSpPr txBox="1"/>
            <p:nvPr/>
          </p:nvSpPr>
          <p:spPr>
            <a:xfrm>
              <a:off x="0" y="-38100"/>
              <a:ext cx="422966" cy="46106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7405163" y="9629128"/>
            <a:ext cx="736974" cy="325145"/>
          </a:xfrm>
          <a:prstGeom prst="rect">
            <a:avLst/>
          </a:prstGeom>
        </p:spPr>
        <p:txBody>
          <a:bodyPr lIns="0" tIns="0" rIns="0" bIns="0" rtlCol="0" anchor="t">
            <a:spAutoFit/>
          </a:bodyPr>
          <a:lstStyle/>
          <a:p>
            <a:pPr algn="ctr">
              <a:lnSpc>
                <a:spcPts val="2238"/>
              </a:lnSpc>
            </a:pPr>
            <a:r>
              <a:rPr lang="en-US" sz="2407">
                <a:solidFill>
                  <a:srgbClr val="FFFFFF"/>
                </a:solidFill>
                <a:latin typeface="Poppins"/>
                <a:ea typeface="Poppins"/>
                <a:cs typeface="Poppins"/>
                <a:sym typeface="Poppins"/>
              </a:rPr>
              <a:t>09</a:t>
            </a:r>
          </a:p>
        </p:txBody>
      </p:sp>
      <p:grpSp>
        <p:nvGrpSpPr>
          <p:cNvPr id="6" name="Group 6"/>
          <p:cNvGrpSpPr/>
          <p:nvPr/>
        </p:nvGrpSpPr>
        <p:grpSpPr>
          <a:xfrm>
            <a:off x="9144000" y="1028700"/>
            <a:ext cx="8115300" cy="9258300"/>
            <a:chOff x="0" y="0"/>
            <a:chExt cx="10820400" cy="12344400"/>
          </a:xfrm>
        </p:grpSpPr>
        <p:pic>
          <p:nvPicPr>
            <p:cNvPr id="7" name="Picture 7"/>
            <p:cNvPicPr>
              <a:picLocks noChangeAspect="1"/>
            </p:cNvPicPr>
            <p:nvPr/>
          </p:nvPicPr>
          <p:blipFill>
            <a:blip r:embed="rId3"/>
            <a:srcRect l="17129" r="17129"/>
            <a:stretch>
              <a:fillRect/>
            </a:stretch>
          </p:blipFill>
          <p:spPr>
            <a:xfrm>
              <a:off x="0" y="0"/>
              <a:ext cx="10820400" cy="12344400"/>
            </a:xfrm>
            <a:prstGeom prst="rect">
              <a:avLst/>
            </a:prstGeom>
          </p:spPr>
        </p:pic>
      </p:grpSp>
      <p:sp>
        <p:nvSpPr>
          <p:cNvPr id="8" name="TextBox 8"/>
          <p:cNvSpPr txBox="1"/>
          <p:nvPr/>
        </p:nvSpPr>
        <p:spPr>
          <a:xfrm>
            <a:off x="691203" y="1246214"/>
            <a:ext cx="7512842" cy="848995"/>
          </a:xfrm>
          <a:prstGeom prst="rect">
            <a:avLst/>
          </a:prstGeom>
        </p:spPr>
        <p:txBody>
          <a:bodyPr lIns="0" tIns="0" rIns="0" bIns="0" rtlCol="0" anchor="t">
            <a:spAutoFit/>
          </a:bodyPr>
          <a:lstStyle/>
          <a:p>
            <a:pPr algn="l">
              <a:lnSpc>
                <a:spcPts val="6214"/>
              </a:lnSpc>
            </a:pPr>
            <a:r>
              <a:rPr lang="en-US" sz="5499">
                <a:solidFill>
                  <a:srgbClr val="FFFFFF"/>
                </a:solidFill>
                <a:latin typeface="Poppins"/>
                <a:ea typeface="Poppins"/>
                <a:cs typeface="Poppins"/>
                <a:sym typeface="Poppins"/>
              </a:rPr>
              <a:t>Next Steps &amp; Support </a:t>
            </a:r>
          </a:p>
        </p:txBody>
      </p:sp>
      <p:sp>
        <p:nvSpPr>
          <p:cNvPr id="9" name="TextBox 9"/>
          <p:cNvSpPr txBox="1"/>
          <p:nvPr/>
        </p:nvSpPr>
        <p:spPr>
          <a:xfrm>
            <a:off x="691203" y="2492224"/>
            <a:ext cx="7512842" cy="2336537"/>
          </a:xfrm>
          <a:prstGeom prst="rect">
            <a:avLst/>
          </a:prstGeom>
        </p:spPr>
        <p:txBody>
          <a:bodyPr lIns="0" tIns="0" rIns="0" bIns="0" rtlCol="0" anchor="t">
            <a:spAutoFit/>
          </a:bodyPr>
          <a:lstStyle/>
          <a:p>
            <a:pPr algn="l">
              <a:lnSpc>
                <a:spcPts val="3749"/>
              </a:lnSpc>
            </a:pPr>
            <a:r>
              <a:rPr lang="en-US" sz="2499" dirty="0">
                <a:solidFill>
                  <a:srgbClr val="FFFFFF"/>
                </a:solidFill>
                <a:latin typeface="Open Sans"/>
                <a:ea typeface="Open Sans"/>
                <a:cs typeface="Open Sans"/>
                <a:sym typeface="Open Sans"/>
              </a:rPr>
              <a:t>Compliance Resources: </a:t>
            </a:r>
          </a:p>
          <a:p>
            <a:pPr algn="l">
              <a:lnSpc>
                <a:spcPts val="3749"/>
              </a:lnSpc>
            </a:pPr>
            <a:r>
              <a:rPr lang="en-US" sz="2499" dirty="0">
                <a:solidFill>
                  <a:srgbClr val="FFFFFF"/>
                </a:solidFill>
                <a:latin typeface="Open Sans"/>
                <a:ea typeface="Open Sans"/>
                <a:cs typeface="Open Sans"/>
                <a:sym typeface="Open Sans"/>
              </a:rPr>
              <a:t>• E-Mail: </a:t>
            </a:r>
            <a:r>
              <a:rPr lang="en-US" sz="2499" dirty="0" err="1">
                <a:solidFill>
                  <a:srgbClr val="FFFFFF"/>
                </a:solidFill>
                <a:latin typeface="Open Sans"/>
                <a:ea typeface="Open Sans"/>
                <a:cs typeface="Open Sans"/>
                <a:sym typeface="Open Sans"/>
              </a:rPr>
              <a:t>Compliance@lifewave.com</a:t>
            </a:r>
            <a:r>
              <a:rPr lang="en-US" sz="2499" dirty="0">
                <a:solidFill>
                  <a:srgbClr val="FFFFFF"/>
                </a:solidFill>
                <a:latin typeface="Open Sans"/>
                <a:ea typeface="Open Sans"/>
                <a:cs typeface="Open Sans"/>
                <a:sym typeface="Open Sans"/>
              </a:rPr>
              <a:t> </a:t>
            </a:r>
          </a:p>
          <a:p>
            <a:pPr algn="l">
              <a:lnSpc>
                <a:spcPts val="3749"/>
              </a:lnSpc>
            </a:pPr>
            <a:endParaRPr lang="en-US" sz="2499" dirty="0">
              <a:solidFill>
                <a:srgbClr val="FFFFFF"/>
              </a:solidFill>
              <a:latin typeface="Open Sans"/>
              <a:ea typeface="Open Sans"/>
              <a:cs typeface="Open Sans"/>
              <a:sym typeface="Open Sans"/>
            </a:endParaRPr>
          </a:p>
          <a:p>
            <a:pPr algn="l">
              <a:lnSpc>
                <a:spcPts val="3749"/>
              </a:lnSpc>
            </a:pPr>
            <a:r>
              <a:rPr lang="en-US" sz="2499" dirty="0">
                <a:solidFill>
                  <a:srgbClr val="FFFFFF"/>
                </a:solidFill>
                <a:latin typeface="Open Sans"/>
                <a:ea typeface="Open Sans"/>
                <a:cs typeface="Open Sans"/>
                <a:sym typeface="Open Sans"/>
              </a:rPr>
              <a:t>Q&amp;A or Help: </a:t>
            </a:r>
          </a:p>
          <a:p>
            <a:pPr algn="l">
              <a:lnSpc>
                <a:spcPts val="3749"/>
              </a:lnSpc>
            </a:pPr>
            <a:r>
              <a:rPr lang="en-US" sz="2499" dirty="0">
                <a:solidFill>
                  <a:srgbClr val="FFFFFF"/>
                </a:solidFill>
                <a:latin typeface="Open Sans"/>
                <a:ea typeface="Open Sans"/>
                <a:cs typeface="Open Sans"/>
                <a:sym typeface="Open Sans"/>
              </a:rPr>
              <a:t>• Contact </a:t>
            </a:r>
            <a:r>
              <a:rPr lang="en-US" sz="2499" u="sng" dirty="0">
                <a:solidFill>
                  <a:srgbClr val="FFFFFF"/>
                </a:solidFill>
                <a:latin typeface="Open Sans"/>
                <a:ea typeface="Open Sans"/>
                <a:cs typeface="Open Sans"/>
                <a:sym typeface="Open Sans"/>
                <a:hlinkClick r:id="rId4" tooltip="mailto:compliance@lifewave.com"/>
              </a:rPr>
              <a:t>compliance@lifewave.com</a:t>
            </a:r>
            <a:r>
              <a:rPr lang="en-US" sz="2499" dirty="0">
                <a:solidFill>
                  <a:srgbClr val="FFFFFF"/>
                </a:solidFill>
                <a:latin typeface="Open Sans"/>
                <a:ea typeface="Open Sans"/>
                <a:cs typeface="Open Sans"/>
                <a:sym typeface="Open Sans"/>
              </a:rPr>
              <a:t> for guidance. </a:t>
            </a:r>
          </a:p>
        </p:txBody>
      </p:sp>
      <p:sp>
        <p:nvSpPr>
          <p:cNvPr id="10" name="Freeform 10"/>
          <p:cNvSpPr/>
          <p:nvPr/>
        </p:nvSpPr>
        <p:spPr>
          <a:xfrm>
            <a:off x="2470418" y="6700721"/>
            <a:ext cx="226205" cy="226205"/>
          </a:xfrm>
          <a:custGeom>
            <a:avLst/>
            <a:gdLst/>
            <a:ahLst/>
            <a:cxnLst/>
            <a:rect l="l" t="t" r="r" b="b"/>
            <a:pathLst>
              <a:path w="226205" h="226205">
                <a:moveTo>
                  <a:pt x="0" y="0"/>
                </a:moveTo>
                <a:lnTo>
                  <a:pt x="226205" y="0"/>
                </a:lnTo>
                <a:lnTo>
                  <a:pt x="226205" y="226205"/>
                </a:lnTo>
                <a:lnTo>
                  <a:pt x="0" y="2262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2880631" y="6704264"/>
            <a:ext cx="2249400" cy="200158"/>
          </a:xfrm>
          <a:prstGeom prst="rect">
            <a:avLst/>
          </a:prstGeom>
        </p:spPr>
        <p:txBody>
          <a:bodyPr lIns="0" tIns="0" rIns="0" bIns="0" rtlCol="0" anchor="t">
            <a:spAutoFit/>
          </a:bodyPr>
          <a:lstStyle/>
          <a:p>
            <a:pPr algn="l">
              <a:lnSpc>
                <a:spcPts val="1681"/>
              </a:lnSpc>
              <a:spcBef>
                <a:spcPct val="0"/>
              </a:spcBef>
            </a:pPr>
            <a:r>
              <a:rPr lang="en-US" sz="1200">
                <a:solidFill>
                  <a:srgbClr val="FFFFFF"/>
                </a:solidFill>
                <a:latin typeface="Open Sans"/>
                <a:ea typeface="Open Sans"/>
                <a:cs typeface="Open Sans"/>
                <a:sym typeface="Open Sans"/>
              </a:rPr>
              <a:t>www.lifewave.com</a:t>
            </a:r>
          </a:p>
        </p:txBody>
      </p:sp>
      <p:sp>
        <p:nvSpPr>
          <p:cNvPr id="12" name="Freeform 12"/>
          <p:cNvSpPr/>
          <p:nvPr/>
        </p:nvSpPr>
        <p:spPr>
          <a:xfrm>
            <a:off x="2470418" y="7222449"/>
            <a:ext cx="226205" cy="226205"/>
          </a:xfrm>
          <a:custGeom>
            <a:avLst/>
            <a:gdLst/>
            <a:ahLst/>
            <a:cxnLst/>
            <a:rect l="l" t="t" r="r" b="b"/>
            <a:pathLst>
              <a:path w="226205" h="226205">
                <a:moveTo>
                  <a:pt x="0" y="0"/>
                </a:moveTo>
                <a:lnTo>
                  <a:pt x="226205" y="0"/>
                </a:lnTo>
                <a:lnTo>
                  <a:pt x="226205" y="226205"/>
                </a:lnTo>
                <a:lnTo>
                  <a:pt x="0" y="2262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TextBox 13"/>
          <p:cNvSpPr txBox="1"/>
          <p:nvPr/>
        </p:nvSpPr>
        <p:spPr>
          <a:xfrm>
            <a:off x="2880631" y="7230310"/>
            <a:ext cx="2249400" cy="200158"/>
          </a:xfrm>
          <a:prstGeom prst="rect">
            <a:avLst/>
          </a:prstGeom>
        </p:spPr>
        <p:txBody>
          <a:bodyPr lIns="0" tIns="0" rIns="0" bIns="0" rtlCol="0" anchor="t">
            <a:spAutoFit/>
          </a:bodyPr>
          <a:lstStyle/>
          <a:p>
            <a:pPr algn="l">
              <a:lnSpc>
                <a:spcPts val="1681"/>
              </a:lnSpc>
              <a:spcBef>
                <a:spcPct val="0"/>
              </a:spcBef>
            </a:pPr>
            <a:r>
              <a:rPr lang="en-US" sz="1200">
                <a:solidFill>
                  <a:srgbClr val="FFFFFF"/>
                </a:solidFill>
                <a:latin typeface="Open Sans"/>
                <a:ea typeface="Open Sans"/>
                <a:cs typeface="Open Sans"/>
                <a:sym typeface="Open Sans"/>
              </a:rPr>
              <a:t>compliance@lifewave.com</a:t>
            </a:r>
          </a:p>
        </p:txBody>
      </p:sp>
      <p:grpSp>
        <p:nvGrpSpPr>
          <p:cNvPr id="14" name="Group 14"/>
          <p:cNvGrpSpPr/>
          <p:nvPr/>
        </p:nvGrpSpPr>
        <p:grpSpPr>
          <a:xfrm>
            <a:off x="0" y="0"/>
            <a:ext cx="3995412" cy="1028700"/>
            <a:chOff x="0" y="0"/>
            <a:chExt cx="5327215" cy="1371600"/>
          </a:xfrm>
        </p:grpSpPr>
        <p:grpSp>
          <p:nvGrpSpPr>
            <p:cNvPr id="15" name="Group 15"/>
            <p:cNvGrpSpPr/>
            <p:nvPr/>
          </p:nvGrpSpPr>
          <p:grpSpPr>
            <a:xfrm>
              <a:off x="0" y="0"/>
              <a:ext cx="5327215" cy="1371600"/>
              <a:chOff x="0" y="0"/>
              <a:chExt cx="1506045" cy="387762"/>
            </a:xfrm>
          </p:grpSpPr>
          <p:sp>
            <p:nvSpPr>
              <p:cNvPr id="16" name="Freeform 16"/>
              <p:cNvSpPr/>
              <p:nvPr/>
            </p:nvSpPr>
            <p:spPr>
              <a:xfrm>
                <a:off x="0" y="0"/>
                <a:ext cx="1506045" cy="387762"/>
              </a:xfrm>
              <a:custGeom>
                <a:avLst/>
                <a:gdLst/>
                <a:ahLst/>
                <a:cxnLst/>
                <a:rect l="l" t="t" r="r" b="b"/>
                <a:pathLst>
                  <a:path w="1506045" h="387762">
                    <a:moveTo>
                      <a:pt x="0" y="0"/>
                    </a:moveTo>
                    <a:lnTo>
                      <a:pt x="1506045" y="0"/>
                    </a:lnTo>
                    <a:lnTo>
                      <a:pt x="1506045" y="387762"/>
                    </a:lnTo>
                    <a:lnTo>
                      <a:pt x="0" y="387762"/>
                    </a:lnTo>
                    <a:close/>
                  </a:path>
                </a:pathLst>
              </a:custGeom>
              <a:gradFill rotWithShape="1">
                <a:gsLst>
                  <a:gs pos="0">
                    <a:srgbClr val="00C2FF">
                      <a:alpha val="100000"/>
                    </a:srgbClr>
                  </a:gs>
                  <a:gs pos="100000">
                    <a:srgbClr val="00C2FF">
                      <a:alpha val="0"/>
                    </a:srgbClr>
                  </a:gs>
                </a:gsLst>
                <a:lin ang="0"/>
              </a:gradFill>
            </p:spPr>
            <p:txBody>
              <a:bodyPr/>
              <a:lstStyle/>
              <a:p>
                <a:endParaRPr lang="en-US"/>
              </a:p>
            </p:txBody>
          </p:sp>
          <p:sp>
            <p:nvSpPr>
              <p:cNvPr id="17" name="TextBox 17"/>
              <p:cNvSpPr txBox="1"/>
              <p:nvPr/>
            </p:nvSpPr>
            <p:spPr>
              <a:xfrm>
                <a:off x="0" y="-38100"/>
                <a:ext cx="1506045" cy="425862"/>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1501162" y="530562"/>
              <a:ext cx="3324610" cy="371911"/>
            </a:xfrm>
            <a:prstGeom prst="rect">
              <a:avLst/>
            </a:prstGeom>
          </p:spPr>
          <p:txBody>
            <a:bodyPr lIns="0" tIns="0" rIns="0" bIns="0" rtlCol="0" anchor="t">
              <a:spAutoFit/>
            </a:bodyPr>
            <a:lstStyle/>
            <a:p>
              <a:pPr algn="l">
                <a:lnSpc>
                  <a:spcPts val="2348"/>
                </a:lnSpc>
                <a:spcBef>
                  <a:spcPct val="0"/>
                </a:spcBef>
              </a:pPr>
              <a:r>
                <a:rPr lang="en-US" sz="1677">
                  <a:solidFill>
                    <a:srgbClr val="FFFFFF"/>
                  </a:solidFill>
                  <a:latin typeface="Open Sans"/>
                  <a:ea typeface="Open Sans"/>
                  <a:cs typeface="Open Sans"/>
                  <a:sym typeface="Open Sans"/>
                </a:rPr>
                <a:t>LifeWave Compliance </a:t>
              </a:r>
            </a:p>
          </p:txBody>
        </p:sp>
        <p:sp>
          <p:nvSpPr>
            <p:cNvPr id="19" name="Freeform 19"/>
            <p:cNvSpPr/>
            <p:nvPr/>
          </p:nvSpPr>
          <p:spPr>
            <a:xfrm>
              <a:off x="155747" y="142572"/>
              <a:ext cx="1086455" cy="1086455"/>
            </a:xfrm>
            <a:custGeom>
              <a:avLst/>
              <a:gdLst/>
              <a:ahLst/>
              <a:cxnLst/>
              <a:rect l="l" t="t" r="r" b="b"/>
              <a:pathLst>
                <a:path w="1086455" h="1086455">
                  <a:moveTo>
                    <a:pt x="0" y="0"/>
                  </a:moveTo>
                  <a:lnTo>
                    <a:pt x="1086456" y="0"/>
                  </a:lnTo>
                  <a:lnTo>
                    <a:pt x="1086456" y="1086456"/>
                  </a:lnTo>
                  <a:lnTo>
                    <a:pt x="0" y="1086456"/>
                  </a:lnTo>
                  <a:lnTo>
                    <a:pt x="0" y="0"/>
                  </a:lnTo>
                  <a:close/>
                </a:path>
              </a:pathLst>
            </a:custGeom>
            <a:blipFill>
              <a:blip r:embed="rId9"/>
              <a:stretch>
                <a:fillRect/>
              </a:stretch>
            </a:blipFill>
          </p:spPr>
          <p:txBody>
            <a:bodyPr/>
            <a:lstStyle/>
            <a:p>
              <a:endParaRPr lang="en-US"/>
            </a:p>
          </p:txBody>
        </p:sp>
      </p:grpSp>
      <p:sp>
        <p:nvSpPr>
          <p:cNvPr id="20" name="Freeform 20"/>
          <p:cNvSpPr/>
          <p:nvPr/>
        </p:nvSpPr>
        <p:spPr>
          <a:xfrm>
            <a:off x="0" y="9258204"/>
            <a:ext cx="2838058" cy="1028796"/>
          </a:xfrm>
          <a:custGeom>
            <a:avLst/>
            <a:gdLst/>
            <a:ahLst/>
            <a:cxnLst/>
            <a:rect l="l" t="t" r="r" b="b"/>
            <a:pathLst>
              <a:path w="2838058" h="1028796">
                <a:moveTo>
                  <a:pt x="0" y="0"/>
                </a:moveTo>
                <a:lnTo>
                  <a:pt x="2838058" y="0"/>
                </a:lnTo>
                <a:lnTo>
                  <a:pt x="2838058" y="1028796"/>
                </a:lnTo>
                <a:lnTo>
                  <a:pt x="0" y="1028796"/>
                </a:lnTo>
                <a:lnTo>
                  <a:pt x="0" y="0"/>
                </a:lnTo>
                <a:close/>
              </a:path>
            </a:pathLst>
          </a:custGeom>
          <a:blipFill>
            <a:blip r:embed="rId10"/>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3647">
                <a:alpha val="100000"/>
              </a:srgbClr>
            </a:gs>
            <a:gs pos="100000">
              <a:srgbClr val="060049">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17259300" y="9258300"/>
            <a:ext cx="1028700" cy="1028700"/>
            <a:chOff x="0" y="0"/>
            <a:chExt cx="422966" cy="422966"/>
          </a:xfrm>
        </p:grpSpPr>
        <p:sp>
          <p:nvSpPr>
            <p:cNvPr id="3" name="Freeform 3"/>
            <p:cNvSpPr/>
            <p:nvPr/>
          </p:nvSpPr>
          <p:spPr>
            <a:xfrm>
              <a:off x="0" y="0"/>
              <a:ext cx="422966" cy="422966"/>
            </a:xfrm>
            <a:custGeom>
              <a:avLst/>
              <a:gdLst/>
              <a:ahLst/>
              <a:cxnLst/>
              <a:rect l="l" t="t" r="r" b="b"/>
              <a:pathLst>
                <a:path w="422966" h="422966">
                  <a:moveTo>
                    <a:pt x="0" y="0"/>
                  </a:moveTo>
                  <a:lnTo>
                    <a:pt x="422966" y="0"/>
                  </a:lnTo>
                  <a:lnTo>
                    <a:pt x="422966" y="422966"/>
                  </a:lnTo>
                  <a:lnTo>
                    <a:pt x="0" y="422966"/>
                  </a:lnTo>
                  <a:close/>
                </a:path>
              </a:pathLst>
            </a:custGeom>
            <a:solidFill>
              <a:srgbClr val="00C2FF"/>
            </a:solidFill>
          </p:spPr>
          <p:txBody>
            <a:bodyPr/>
            <a:lstStyle/>
            <a:p>
              <a:endParaRPr lang="en-US"/>
            </a:p>
          </p:txBody>
        </p:sp>
        <p:sp>
          <p:nvSpPr>
            <p:cNvPr id="4" name="TextBox 4"/>
            <p:cNvSpPr txBox="1"/>
            <p:nvPr/>
          </p:nvSpPr>
          <p:spPr>
            <a:xfrm>
              <a:off x="0" y="-38100"/>
              <a:ext cx="422966" cy="46106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1028700"/>
            <a:ext cx="16230600" cy="4577757"/>
            <a:chOff x="0" y="0"/>
            <a:chExt cx="21640800" cy="6103676"/>
          </a:xfrm>
        </p:grpSpPr>
        <p:pic>
          <p:nvPicPr>
            <p:cNvPr id="6" name="Picture 6"/>
            <p:cNvPicPr>
              <a:picLocks noChangeAspect="1"/>
            </p:cNvPicPr>
            <p:nvPr/>
          </p:nvPicPr>
          <p:blipFill>
            <a:blip r:embed="rId3"/>
            <a:srcRect t="23824" b="23824"/>
            <a:stretch>
              <a:fillRect/>
            </a:stretch>
          </p:blipFill>
          <p:spPr>
            <a:xfrm>
              <a:off x="0" y="0"/>
              <a:ext cx="21640800" cy="6103676"/>
            </a:xfrm>
            <a:prstGeom prst="rect">
              <a:avLst/>
            </a:prstGeom>
          </p:spPr>
        </p:pic>
      </p:grpSp>
      <p:grpSp>
        <p:nvGrpSpPr>
          <p:cNvPr id="7" name="Group 7"/>
          <p:cNvGrpSpPr/>
          <p:nvPr/>
        </p:nvGrpSpPr>
        <p:grpSpPr>
          <a:xfrm>
            <a:off x="1028700" y="5606457"/>
            <a:ext cx="16230600" cy="3651843"/>
            <a:chOff x="0" y="0"/>
            <a:chExt cx="6118021" cy="1376539"/>
          </a:xfrm>
        </p:grpSpPr>
        <p:sp>
          <p:nvSpPr>
            <p:cNvPr id="8" name="Freeform 8"/>
            <p:cNvSpPr/>
            <p:nvPr/>
          </p:nvSpPr>
          <p:spPr>
            <a:xfrm>
              <a:off x="0" y="0"/>
              <a:ext cx="6118021" cy="1376539"/>
            </a:xfrm>
            <a:custGeom>
              <a:avLst/>
              <a:gdLst/>
              <a:ahLst/>
              <a:cxnLst/>
              <a:rect l="l" t="t" r="r" b="b"/>
              <a:pathLst>
                <a:path w="6118021" h="1376539">
                  <a:moveTo>
                    <a:pt x="0" y="0"/>
                  </a:moveTo>
                  <a:lnTo>
                    <a:pt x="6118021" y="0"/>
                  </a:lnTo>
                  <a:lnTo>
                    <a:pt x="6118021" y="1376539"/>
                  </a:lnTo>
                  <a:lnTo>
                    <a:pt x="0" y="1376539"/>
                  </a:lnTo>
                  <a:close/>
                </a:path>
              </a:pathLst>
            </a:custGeom>
            <a:gradFill rotWithShape="1">
              <a:gsLst>
                <a:gs pos="0">
                  <a:srgbClr val="00C2FF">
                    <a:alpha val="100000"/>
                  </a:srgbClr>
                </a:gs>
                <a:gs pos="100000">
                  <a:srgbClr val="00C2FF">
                    <a:alpha val="0"/>
                  </a:srgbClr>
                </a:gs>
              </a:gsLst>
              <a:lin ang="0"/>
            </a:gradFill>
          </p:spPr>
          <p:txBody>
            <a:bodyPr/>
            <a:lstStyle/>
            <a:p>
              <a:endParaRPr lang="en-US"/>
            </a:p>
          </p:txBody>
        </p:sp>
        <p:sp>
          <p:nvSpPr>
            <p:cNvPr id="9" name="TextBox 9"/>
            <p:cNvSpPr txBox="1"/>
            <p:nvPr/>
          </p:nvSpPr>
          <p:spPr>
            <a:xfrm>
              <a:off x="0" y="-38100"/>
              <a:ext cx="6118021" cy="1414639"/>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1785697" y="6423362"/>
            <a:ext cx="12562454" cy="2294257"/>
          </a:xfrm>
          <a:prstGeom prst="rect">
            <a:avLst/>
          </a:prstGeom>
        </p:spPr>
        <p:txBody>
          <a:bodyPr lIns="0" tIns="0" rIns="0" bIns="0" rtlCol="0" anchor="t">
            <a:spAutoFit/>
          </a:bodyPr>
          <a:lstStyle/>
          <a:p>
            <a:pPr algn="just">
              <a:lnSpc>
                <a:spcPts val="15725"/>
              </a:lnSpc>
            </a:pPr>
            <a:r>
              <a:rPr lang="en-US" sz="16909">
                <a:solidFill>
                  <a:srgbClr val="FFFFFF"/>
                </a:solidFill>
                <a:latin typeface="Poppins"/>
                <a:ea typeface="Poppins"/>
                <a:cs typeface="Poppins"/>
                <a:sym typeface="Poppins"/>
              </a:rPr>
              <a:t>Thank You</a:t>
            </a:r>
          </a:p>
        </p:txBody>
      </p:sp>
      <p:sp>
        <p:nvSpPr>
          <p:cNvPr id="11" name="Freeform 11"/>
          <p:cNvSpPr/>
          <p:nvPr/>
        </p:nvSpPr>
        <p:spPr>
          <a:xfrm>
            <a:off x="13581197" y="6743269"/>
            <a:ext cx="1175245" cy="1378219"/>
          </a:xfrm>
          <a:custGeom>
            <a:avLst/>
            <a:gdLst/>
            <a:ahLst/>
            <a:cxnLst/>
            <a:rect l="l" t="t" r="r" b="b"/>
            <a:pathLst>
              <a:path w="1175245" h="1378219">
                <a:moveTo>
                  <a:pt x="0" y="0"/>
                </a:moveTo>
                <a:lnTo>
                  <a:pt x="1175245" y="0"/>
                </a:lnTo>
                <a:lnTo>
                  <a:pt x="1175245" y="1378219"/>
                </a:lnTo>
                <a:lnTo>
                  <a:pt x="0" y="13782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TextBox 12"/>
          <p:cNvSpPr txBox="1"/>
          <p:nvPr/>
        </p:nvSpPr>
        <p:spPr>
          <a:xfrm>
            <a:off x="17405163" y="9629128"/>
            <a:ext cx="736974" cy="325145"/>
          </a:xfrm>
          <a:prstGeom prst="rect">
            <a:avLst/>
          </a:prstGeom>
        </p:spPr>
        <p:txBody>
          <a:bodyPr lIns="0" tIns="0" rIns="0" bIns="0" rtlCol="0" anchor="t">
            <a:spAutoFit/>
          </a:bodyPr>
          <a:lstStyle/>
          <a:p>
            <a:pPr algn="ctr">
              <a:lnSpc>
                <a:spcPts val="2238"/>
              </a:lnSpc>
            </a:pPr>
            <a:r>
              <a:rPr lang="en-US" sz="2407">
                <a:solidFill>
                  <a:srgbClr val="FFFFFF"/>
                </a:solidFill>
                <a:latin typeface="Poppins"/>
                <a:ea typeface="Poppins"/>
                <a:cs typeface="Poppins"/>
                <a:sym typeface="Poppins"/>
              </a:rPr>
              <a:t>10</a:t>
            </a:r>
          </a:p>
        </p:txBody>
      </p:sp>
      <p:sp>
        <p:nvSpPr>
          <p:cNvPr id="13" name="Freeform 13"/>
          <p:cNvSpPr/>
          <p:nvPr/>
        </p:nvSpPr>
        <p:spPr>
          <a:xfrm>
            <a:off x="14499832" y="6743269"/>
            <a:ext cx="1175245" cy="1378219"/>
          </a:xfrm>
          <a:custGeom>
            <a:avLst/>
            <a:gdLst/>
            <a:ahLst/>
            <a:cxnLst/>
            <a:rect l="l" t="t" r="r" b="b"/>
            <a:pathLst>
              <a:path w="1175245" h="1378219">
                <a:moveTo>
                  <a:pt x="0" y="0"/>
                </a:moveTo>
                <a:lnTo>
                  <a:pt x="1175245" y="0"/>
                </a:lnTo>
                <a:lnTo>
                  <a:pt x="1175245" y="1378219"/>
                </a:lnTo>
                <a:lnTo>
                  <a:pt x="0" y="13782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15418467" y="6743269"/>
            <a:ext cx="1175245" cy="1378219"/>
          </a:xfrm>
          <a:custGeom>
            <a:avLst/>
            <a:gdLst/>
            <a:ahLst/>
            <a:cxnLst/>
            <a:rect l="l" t="t" r="r" b="b"/>
            <a:pathLst>
              <a:path w="1175245" h="1378219">
                <a:moveTo>
                  <a:pt x="0" y="0"/>
                </a:moveTo>
                <a:lnTo>
                  <a:pt x="1175245" y="0"/>
                </a:lnTo>
                <a:lnTo>
                  <a:pt x="1175245" y="1378219"/>
                </a:lnTo>
                <a:lnTo>
                  <a:pt x="0" y="13782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5" name="Group 15"/>
          <p:cNvGrpSpPr/>
          <p:nvPr/>
        </p:nvGrpSpPr>
        <p:grpSpPr>
          <a:xfrm>
            <a:off x="0" y="0"/>
            <a:ext cx="3995412" cy="1028700"/>
            <a:chOff x="0" y="0"/>
            <a:chExt cx="5327215" cy="1371600"/>
          </a:xfrm>
        </p:grpSpPr>
        <p:grpSp>
          <p:nvGrpSpPr>
            <p:cNvPr id="16" name="Group 16"/>
            <p:cNvGrpSpPr/>
            <p:nvPr/>
          </p:nvGrpSpPr>
          <p:grpSpPr>
            <a:xfrm>
              <a:off x="0" y="0"/>
              <a:ext cx="5327215" cy="1371600"/>
              <a:chOff x="0" y="0"/>
              <a:chExt cx="1506045" cy="387762"/>
            </a:xfrm>
          </p:grpSpPr>
          <p:sp>
            <p:nvSpPr>
              <p:cNvPr id="17" name="Freeform 17"/>
              <p:cNvSpPr/>
              <p:nvPr/>
            </p:nvSpPr>
            <p:spPr>
              <a:xfrm>
                <a:off x="0" y="0"/>
                <a:ext cx="1506045" cy="387762"/>
              </a:xfrm>
              <a:custGeom>
                <a:avLst/>
                <a:gdLst/>
                <a:ahLst/>
                <a:cxnLst/>
                <a:rect l="l" t="t" r="r" b="b"/>
                <a:pathLst>
                  <a:path w="1506045" h="387762">
                    <a:moveTo>
                      <a:pt x="0" y="0"/>
                    </a:moveTo>
                    <a:lnTo>
                      <a:pt x="1506045" y="0"/>
                    </a:lnTo>
                    <a:lnTo>
                      <a:pt x="1506045" y="387762"/>
                    </a:lnTo>
                    <a:lnTo>
                      <a:pt x="0" y="387762"/>
                    </a:lnTo>
                    <a:close/>
                  </a:path>
                </a:pathLst>
              </a:custGeom>
              <a:gradFill rotWithShape="1">
                <a:gsLst>
                  <a:gs pos="0">
                    <a:srgbClr val="00C2FF">
                      <a:alpha val="100000"/>
                    </a:srgbClr>
                  </a:gs>
                  <a:gs pos="100000">
                    <a:srgbClr val="00C2FF">
                      <a:alpha val="0"/>
                    </a:srgbClr>
                  </a:gs>
                </a:gsLst>
                <a:lin ang="0"/>
              </a:gradFill>
            </p:spPr>
            <p:txBody>
              <a:bodyPr/>
              <a:lstStyle/>
              <a:p>
                <a:endParaRPr lang="en-US"/>
              </a:p>
            </p:txBody>
          </p:sp>
          <p:sp>
            <p:nvSpPr>
              <p:cNvPr id="18" name="TextBox 18"/>
              <p:cNvSpPr txBox="1"/>
              <p:nvPr/>
            </p:nvSpPr>
            <p:spPr>
              <a:xfrm>
                <a:off x="0" y="-38100"/>
                <a:ext cx="1506045" cy="425862"/>
              </a:xfrm>
              <a:prstGeom prst="rect">
                <a:avLst/>
              </a:prstGeom>
            </p:spPr>
            <p:txBody>
              <a:bodyPr lIns="50800" tIns="50800" rIns="50800" bIns="50800" rtlCol="0" anchor="ctr"/>
              <a:lstStyle/>
              <a:p>
                <a:pPr algn="ctr">
                  <a:lnSpc>
                    <a:spcPts val="2659"/>
                  </a:lnSpc>
                  <a:spcBef>
                    <a:spcPct val="0"/>
                  </a:spcBef>
                </a:pPr>
                <a:endParaRPr/>
              </a:p>
            </p:txBody>
          </p:sp>
        </p:grpSp>
        <p:sp>
          <p:nvSpPr>
            <p:cNvPr id="19" name="TextBox 19"/>
            <p:cNvSpPr txBox="1"/>
            <p:nvPr/>
          </p:nvSpPr>
          <p:spPr>
            <a:xfrm>
              <a:off x="1501162" y="530562"/>
              <a:ext cx="3324610" cy="371911"/>
            </a:xfrm>
            <a:prstGeom prst="rect">
              <a:avLst/>
            </a:prstGeom>
          </p:spPr>
          <p:txBody>
            <a:bodyPr lIns="0" tIns="0" rIns="0" bIns="0" rtlCol="0" anchor="t">
              <a:spAutoFit/>
            </a:bodyPr>
            <a:lstStyle/>
            <a:p>
              <a:pPr algn="l">
                <a:lnSpc>
                  <a:spcPts val="2348"/>
                </a:lnSpc>
                <a:spcBef>
                  <a:spcPct val="0"/>
                </a:spcBef>
              </a:pPr>
              <a:r>
                <a:rPr lang="en-US" sz="1677">
                  <a:solidFill>
                    <a:srgbClr val="FFFFFF"/>
                  </a:solidFill>
                  <a:latin typeface="Open Sans"/>
                  <a:ea typeface="Open Sans"/>
                  <a:cs typeface="Open Sans"/>
                  <a:sym typeface="Open Sans"/>
                </a:rPr>
                <a:t>LifeWave Compliance </a:t>
              </a:r>
            </a:p>
          </p:txBody>
        </p:sp>
        <p:sp>
          <p:nvSpPr>
            <p:cNvPr id="20" name="Freeform 20"/>
            <p:cNvSpPr/>
            <p:nvPr/>
          </p:nvSpPr>
          <p:spPr>
            <a:xfrm>
              <a:off x="155747" y="142572"/>
              <a:ext cx="1086455" cy="1086455"/>
            </a:xfrm>
            <a:custGeom>
              <a:avLst/>
              <a:gdLst/>
              <a:ahLst/>
              <a:cxnLst/>
              <a:rect l="l" t="t" r="r" b="b"/>
              <a:pathLst>
                <a:path w="1086455" h="1086455">
                  <a:moveTo>
                    <a:pt x="0" y="0"/>
                  </a:moveTo>
                  <a:lnTo>
                    <a:pt x="1086456" y="0"/>
                  </a:lnTo>
                  <a:lnTo>
                    <a:pt x="1086456" y="1086456"/>
                  </a:lnTo>
                  <a:lnTo>
                    <a:pt x="0" y="1086456"/>
                  </a:lnTo>
                  <a:lnTo>
                    <a:pt x="0" y="0"/>
                  </a:lnTo>
                  <a:close/>
                </a:path>
              </a:pathLst>
            </a:custGeom>
            <a:blipFill>
              <a:blip r:embed="rId6"/>
              <a:stretch>
                <a:fillRect/>
              </a:stretch>
            </a:blipFill>
          </p:spPr>
          <p:txBody>
            <a:bodyPr/>
            <a:lstStyle/>
            <a:p>
              <a:endParaRPr lang="en-US"/>
            </a:p>
          </p:txBody>
        </p:sp>
      </p:grpSp>
      <p:sp>
        <p:nvSpPr>
          <p:cNvPr id="21" name="Freeform 21"/>
          <p:cNvSpPr/>
          <p:nvPr/>
        </p:nvSpPr>
        <p:spPr>
          <a:xfrm>
            <a:off x="15449942" y="37277"/>
            <a:ext cx="2838058" cy="1028796"/>
          </a:xfrm>
          <a:custGeom>
            <a:avLst/>
            <a:gdLst/>
            <a:ahLst/>
            <a:cxnLst/>
            <a:rect l="l" t="t" r="r" b="b"/>
            <a:pathLst>
              <a:path w="2838058" h="1028796">
                <a:moveTo>
                  <a:pt x="0" y="0"/>
                </a:moveTo>
                <a:lnTo>
                  <a:pt x="2838058" y="0"/>
                </a:lnTo>
                <a:lnTo>
                  <a:pt x="2838058" y="1028796"/>
                </a:lnTo>
                <a:lnTo>
                  <a:pt x="0" y="1028796"/>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3647">
                <a:alpha val="100000"/>
              </a:srgbClr>
            </a:gs>
            <a:gs pos="100000">
              <a:srgbClr val="060049">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17259300" y="9258300"/>
            <a:ext cx="1028700" cy="1028700"/>
            <a:chOff x="0" y="0"/>
            <a:chExt cx="422966" cy="422966"/>
          </a:xfrm>
        </p:grpSpPr>
        <p:sp>
          <p:nvSpPr>
            <p:cNvPr id="3" name="Freeform 3"/>
            <p:cNvSpPr/>
            <p:nvPr/>
          </p:nvSpPr>
          <p:spPr>
            <a:xfrm>
              <a:off x="0" y="0"/>
              <a:ext cx="422966" cy="422966"/>
            </a:xfrm>
            <a:custGeom>
              <a:avLst/>
              <a:gdLst/>
              <a:ahLst/>
              <a:cxnLst/>
              <a:rect l="l" t="t" r="r" b="b"/>
              <a:pathLst>
                <a:path w="422966" h="422966">
                  <a:moveTo>
                    <a:pt x="0" y="0"/>
                  </a:moveTo>
                  <a:lnTo>
                    <a:pt x="422966" y="0"/>
                  </a:lnTo>
                  <a:lnTo>
                    <a:pt x="422966" y="422966"/>
                  </a:lnTo>
                  <a:lnTo>
                    <a:pt x="0" y="422966"/>
                  </a:lnTo>
                  <a:close/>
                </a:path>
              </a:pathLst>
            </a:custGeom>
            <a:solidFill>
              <a:srgbClr val="00C2FF"/>
            </a:solidFill>
          </p:spPr>
          <p:txBody>
            <a:bodyPr/>
            <a:lstStyle/>
            <a:p>
              <a:endParaRPr lang="en-US"/>
            </a:p>
          </p:txBody>
        </p:sp>
        <p:sp>
          <p:nvSpPr>
            <p:cNvPr id="4" name="TextBox 4"/>
            <p:cNvSpPr txBox="1"/>
            <p:nvPr/>
          </p:nvSpPr>
          <p:spPr>
            <a:xfrm>
              <a:off x="0" y="-38100"/>
              <a:ext cx="422966" cy="46106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7405163" y="9629128"/>
            <a:ext cx="736974" cy="325145"/>
          </a:xfrm>
          <a:prstGeom prst="rect">
            <a:avLst/>
          </a:prstGeom>
        </p:spPr>
        <p:txBody>
          <a:bodyPr lIns="0" tIns="0" rIns="0" bIns="0" rtlCol="0" anchor="t">
            <a:spAutoFit/>
          </a:bodyPr>
          <a:lstStyle/>
          <a:p>
            <a:pPr algn="ctr">
              <a:lnSpc>
                <a:spcPts val="2238"/>
              </a:lnSpc>
            </a:pPr>
            <a:r>
              <a:rPr lang="en-US" sz="2407">
                <a:solidFill>
                  <a:srgbClr val="FFFFFF"/>
                </a:solidFill>
                <a:latin typeface="Poppins"/>
                <a:ea typeface="Poppins"/>
                <a:cs typeface="Poppins"/>
                <a:sym typeface="Poppins"/>
              </a:rPr>
              <a:t>02</a:t>
            </a:r>
          </a:p>
        </p:txBody>
      </p:sp>
      <p:grpSp>
        <p:nvGrpSpPr>
          <p:cNvPr id="6" name="Group 6"/>
          <p:cNvGrpSpPr/>
          <p:nvPr/>
        </p:nvGrpSpPr>
        <p:grpSpPr>
          <a:xfrm>
            <a:off x="11035360" y="1028700"/>
            <a:ext cx="7252640" cy="7420866"/>
            <a:chOff x="0" y="0"/>
            <a:chExt cx="9670187" cy="9894488"/>
          </a:xfrm>
        </p:grpSpPr>
        <p:pic>
          <p:nvPicPr>
            <p:cNvPr id="7" name="Picture 7"/>
            <p:cNvPicPr>
              <a:picLocks noChangeAspect="1"/>
            </p:cNvPicPr>
            <p:nvPr/>
          </p:nvPicPr>
          <p:blipFill>
            <a:blip r:embed="rId3"/>
            <a:srcRect l="1133" r="1133"/>
            <a:stretch>
              <a:fillRect/>
            </a:stretch>
          </p:blipFill>
          <p:spPr>
            <a:xfrm>
              <a:off x="0" y="0"/>
              <a:ext cx="9670187" cy="9894488"/>
            </a:xfrm>
            <a:prstGeom prst="rect">
              <a:avLst/>
            </a:prstGeom>
          </p:spPr>
        </p:pic>
      </p:grpSp>
      <p:sp>
        <p:nvSpPr>
          <p:cNvPr id="8" name="TextBox 8"/>
          <p:cNvSpPr txBox="1"/>
          <p:nvPr/>
        </p:nvSpPr>
        <p:spPr>
          <a:xfrm>
            <a:off x="2007231" y="2061756"/>
            <a:ext cx="9028129" cy="1630045"/>
          </a:xfrm>
          <a:prstGeom prst="rect">
            <a:avLst/>
          </a:prstGeom>
        </p:spPr>
        <p:txBody>
          <a:bodyPr lIns="0" tIns="0" rIns="0" bIns="0" rtlCol="0" anchor="t">
            <a:spAutoFit/>
          </a:bodyPr>
          <a:lstStyle/>
          <a:p>
            <a:pPr algn="l">
              <a:lnSpc>
                <a:spcPts val="6214"/>
              </a:lnSpc>
            </a:pPr>
            <a:r>
              <a:rPr lang="en-US" sz="5499">
                <a:solidFill>
                  <a:srgbClr val="FFFFFF"/>
                </a:solidFill>
                <a:latin typeface="Poppins"/>
                <a:ea typeface="Poppins"/>
                <a:cs typeface="Poppins"/>
                <a:sym typeface="Poppins"/>
              </a:rPr>
              <a:t>Compliance Training for Brand Partners </a:t>
            </a:r>
          </a:p>
        </p:txBody>
      </p:sp>
      <p:sp>
        <p:nvSpPr>
          <p:cNvPr id="9" name="TextBox 9"/>
          <p:cNvSpPr txBox="1"/>
          <p:nvPr/>
        </p:nvSpPr>
        <p:spPr>
          <a:xfrm>
            <a:off x="2007231" y="4796678"/>
            <a:ext cx="8664682" cy="1298576"/>
          </a:xfrm>
          <a:prstGeom prst="rect">
            <a:avLst/>
          </a:prstGeom>
        </p:spPr>
        <p:txBody>
          <a:bodyPr lIns="0" tIns="0" rIns="0" bIns="0" rtlCol="0" anchor="t">
            <a:spAutoFit/>
          </a:bodyPr>
          <a:lstStyle/>
          <a:p>
            <a:pPr algn="l">
              <a:lnSpc>
                <a:spcPts val="3499"/>
              </a:lnSpc>
            </a:pPr>
            <a:r>
              <a:rPr lang="en-US" sz="2499">
                <a:solidFill>
                  <a:srgbClr val="FFFFFF"/>
                </a:solidFill>
                <a:latin typeface="Open Sans"/>
                <a:ea typeface="Open Sans"/>
                <a:cs typeface="Open Sans"/>
                <a:sym typeface="Open Sans"/>
              </a:rPr>
              <a:t>• Protecting the LifeWave reputation and the opportunity for you to build a business by following Australian advertising laws</a:t>
            </a:r>
          </a:p>
        </p:txBody>
      </p:sp>
      <p:grpSp>
        <p:nvGrpSpPr>
          <p:cNvPr id="10" name="Group 10"/>
          <p:cNvGrpSpPr/>
          <p:nvPr/>
        </p:nvGrpSpPr>
        <p:grpSpPr>
          <a:xfrm>
            <a:off x="0" y="0"/>
            <a:ext cx="3995412" cy="1028700"/>
            <a:chOff x="0" y="0"/>
            <a:chExt cx="5327215" cy="1371600"/>
          </a:xfrm>
        </p:grpSpPr>
        <p:grpSp>
          <p:nvGrpSpPr>
            <p:cNvPr id="11" name="Group 11"/>
            <p:cNvGrpSpPr/>
            <p:nvPr/>
          </p:nvGrpSpPr>
          <p:grpSpPr>
            <a:xfrm>
              <a:off x="0" y="0"/>
              <a:ext cx="5327215" cy="1371600"/>
              <a:chOff x="0" y="0"/>
              <a:chExt cx="1506045" cy="387762"/>
            </a:xfrm>
          </p:grpSpPr>
          <p:sp>
            <p:nvSpPr>
              <p:cNvPr id="12" name="Freeform 12"/>
              <p:cNvSpPr/>
              <p:nvPr/>
            </p:nvSpPr>
            <p:spPr>
              <a:xfrm>
                <a:off x="0" y="0"/>
                <a:ext cx="1506045" cy="387762"/>
              </a:xfrm>
              <a:custGeom>
                <a:avLst/>
                <a:gdLst/>
                <a:ahLst/>
                <a:cxnLst/>
                <a:rect l="l" t="t" r="r" b="b"/>
                <a:pathLst>
                  <a:path w="1506045" h="387762">
                    <a:moveTo>
                      <a:pt x="0" y="0"/>
                    </a:moveTo>
                    <a:lnTo>
                      <a:pt x="1506045" y="0"/>
                    </a:lnTo>
                    <a:lnTo>
                      <a:pt x="1506045" y="387762"/>
                    </a:lnTo>
                    <a:lnTo>
                      <a:pt x="0" y="387762"/>
                    </a:lnTo>
                    <a:close/>
                  </a:path>
                </a:pathLst>
              </a:custGeom>
              <a:gradFill rotWithShape="1">
                <a:gsLst>
                  <a:gs pos="0">
                    <a:srgbClr val="00C2FF">
                      <a:alpha val="100000"/>
                    </a:srgbClr>
                  </a:gs>
                  <a:gs pos="100000">
                    <a:srgbClr val="00C2FF">
                      <a:alpha val="0"/>
                    </a:srgbClr>
                  </a:gs>
                </a:gsLst>
                <a:lin ang="0"/>
              </a:gradFill>
            </p:spPr>
            <p:txBody>
              <a:bodyPr/>
              <a:lstStyle/>
              <a:p>
                <a:endParaRPr lang="en-US"/>
              </a:p>
            </p:txBody>
          </p:sp>
          <p:sp>
            <p:nvSpPr>
              <p:cNvPr id="13" name="TextBox 13"/>
              <p:cNvSpPr txBox="1"/>
              <p:nvPr/>
            </p:nvSpPr>
            <p:spPr>
              <a:xfrm>
                <a:off x="0" y="-38100"/>
                <a:ext cx="1506045" cy="425862"/>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501162" y="530562"/>
              <a:ext cx="3324610" cy="371911"/>
            </a:xfrm>
            <a:prstGeom prst="rect">
              <a:avLst/>
            </a:prstGeom>
          </p:spPr>
          <p:txBody>
            <a:bodyPr lIns="0" tIns="0" rIns="0" bIns="0" rtlCol="0" anchor="t">
              <a:spAutoFit/>
            </a:bodyPr>
            <a:lstStyle/>
            <a:p>
              <a:pPr algn="l">
                <a:lnSpc>
                  <a:spcPts val="2348"/>
                </a:lnSpc>
                <a:spcBef>
                  <a:spcPct val="0"/>
                </a:spcBef>
              </a:pPr>
              <a:r>
                <a:rPr lang="en-US" sz="1677">
                  <a:solidFill>
                    <a:srgbClr val="FFFFFF"/>
                  </a:solidFill>
                  <a:latin typeface="Open Sans"/>
                  <a:ea typeface="Open Sans"/>
                  <a:cs typeface="Open Sans"/>
                  <a:sym typeface="Open Sans"/>
                </a:rPr>
                <a:t>LifeWave Compliance </a:t>
              </a:r>
            </a:p>
          </p:txBody>
        </p:sp>
        <p:sp>
          <p:nvSpPr>
            <p:cNvPr id="15" name="Freeform 15"/>
            <p:cNvSpPr/>
            <p:nvPr/>
          </p:nvSpPr>
          <p:spPr>
            <a:xfrm>
              <a:off x="155747" y="142572"/>
              <a:ext cx="1086455" cy="1086455"/>
            </a:xfrm>
            <a:custGeom>
              <a:avLst/>
              <a:gdLst/>
              <a:ahLst/>
              <a:cxnLst/>
              <a:rect l="l" t="t" r="r" b="b"/>
              <a:pathLst>
                <a:path w="1086455" h="1086455">
                  <a:moveTo>
                    <a:pt x="0" y="0"/>
                  </a:moveTo>
                  <a:lnTo>
                    <a:pt x="1086456" y="0"/>
                  </a:lnTo>
                  <a:lnTo>
                    <a:pt x="1086456" y="1086456"/>
                  </a:lnTo>
                  <a:lnTo>
                    <a:pt x="0" y="1086456"/>
                  </a:lnTo>
                  <a:lnTo>
                    <a:pt x="0" y="0"/>
                  </a:lnTo>
                  <a:close/>
                </a:path>
              </a:pathLst>
            </a:custGeom>
            <a:blipFill>
              <a:blip r:embed="rId4"/>
              <a:stretch>
                <a:fillRect/>
              </a:stretch>
            </a:blipFill>
          </p:spPr>
          <p:txBody>
            <a:bodyPr/>
            <a:lstStyle/>
            <a:p>
              <a:endParaRPr lang="en-US"/>
            </a:p>
          </p:txBody>
        </p:sp>
      </p:grpSp>
      <p:sp>
        <p:nvSpPr>
          <p:cNvPr id="16" name="Freeform 16"/>
          <p:cNvSpPr/>
          <p:nvPr/>
        </p:nvSpPr>
        <p:spPr>
          <a:xfrm>
            <a:off x="0" y="9258204"/>
            <a:ext cx="2838058" cy="1028796"/>
          </a:xfrm>
          <a:custGeom>
            <a:avLst/>
            <a:gdLst/>
            <a:ahLst/>
            <a:cxnLst/>
            <a:rect l="l" t="t" r="r" b="b"/>
            <a:pathLst>
              <a:path w="2838058" h="1028796">
                <a:moveTo>
                  <a:pt x="0" y="0"/>
                </a:moveTo>
                <a:lnTo>
                  <a:pt x="2838058" y="0"/>
                </a:lnTo>
                <a:lnTo>
                  <a:pt x="2838058" y="1028796"/>
                </a:lnTo>
                <a:lnTo>
                  <a:pt x="0" y="1028796"/>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3647">
                <a:alpha val="100000"/>
              </a:srgbClr>
            </a:gs>
            <a:gs pos="100000">
              <a:srgbClr val="060049">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17259300" y="9258300"/>
            <a:ext cx="1028700" cy="1028700"/>
            <a:chOff x="0" y="0"/>
            <a:chExt cx="422966" cy="422966"/>
          </a:xfrm>
        </p:grpSpPr>
        <p:sp>
          <p:nvSpPr>
            <p:cNvPr id="3" name="Freeform 3"/>
            <p:cNvSpPr/>
            <p:nvPr/>
          </p:nvSpPr>
          <p:spPr>
            <a:xfrm>
              <a:off x="0" y="0"/>
              <a:ext cx="422966" cy="422966"/>
            </a:xfrm>
            <a:custGeom>
              <a:avLst/>
              <a:gdLst/>
              <a:ahLst/>
              <a:cxnLst/>
              <a:rect l="l" t="t" r="r" b="b"/>
              <a:pathLst>
                <a:path w="422966" h="422966">
                  <a:moveTo>
                    <a:pt x="0" y="0"/>
                  </a:moveTo>
                  <a:lnTo>
                    <a:pt x="422966" y="0"/>
                  </a:lnTo>
                  <a:lnTo>
                    <a:pt x="422966" y="422966"/>
                  </a:lnTo>
                  <a:lnTo>
                    <a:pt x="0" y="422966"/>
                  </a:lnTo>
                  <a:close/>
                </a:path>
              </a:pathLst>
            </a:custGeom>
            <a:solidFill>
              <a:srgbClr val="00C2FF"/>
            </a:solidFill>
          </p:spPr>
          <p:txBody>
            <a:bodyPr/>
            <a:lstStyle/>
            <a:p>
              <a:endParaRPr lang="en-US"/>
            </a:p>
          </p:txBody>
        </p:sp>
        <p:sp>
          <p:nvSpPr>
            <p:cNvPr id="4" name="TextBox 4"/>
            <p:cNvSpPr txBox="1"/>
            <p:nvPr/>
          </p:nvSpPr>
          <p:spPr>
            <a:xfrm>
              <a:off x="0" y="-38100"/>
              <a:ext cx="422966" cy="46106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7405163" y="9629128"/>
            <a:ext cx="736974" cy="325145"/>
          </a:xfrm>
          <a:prstGeom prst="rect">
            <a:avLst/>
          </a:prstGeom>
        </p:spPr>
        <p:txBody>
          <a:bodyPr lIns="0" tIns="0" rIns="0" bIns="0" rtlCol="0" anchor="t">
            <a:spAutoFit/>
          </a:bodyPr>
          <a:lstStyle/>
          <a:p>
            <a:pPr algn="ctr">
              <a:lnSpc>
                <a:spcPts val="2238"/>
              </a:lnSpc>
            </a:pPr>
            <a:r>
              <a:rPr lang="en-US" sz="2407">
                <a:solidFill>
                  <a:srgbClr val="FFFFFF"/>
                </a:solidFill>
                <a:latin typeface="Poppins"/>
                <a:ea typeface="Poppins"/>
                <a:cs typeface="Poppins"/>
                <a:sym typeface="Poppins"/>
              </a:rPr>
              <a:t>03</a:t>
            </a:r>
          </a:p>
        </p:txBody>
      </p:sp>
      <p:grpSp>
        <p:nvGrpSpPr>
          <p:cNvPr id="8" name="Group 8"/>
          <p:cNvGrpSpPr/>
          <p:nvPr/>
        </p:nvGrpSpPr>
        <p:grpSpPr>
          <a:xfrm>
            <a:off x="0" y="4715660"/>
            <a:ext cx="6849749" cy="4542640"/>
            <a:chOff x="0" y="0"/>
            <a:chExt cx="9132999" cy="6056853"/>
          </a:xfrm>
        </p:grpSpPr>
        <p:pic>
          <p:nvPicPr>
            <p:cNvPr id="9" name="Picture 9"/>
            <p:cNvPicPr>
              <a:picLocks noChangeAspect="1"/>
            </p:cNvPicPr>
            <p:nvPr/>
          </p:nvPicPr>
          <p:blipFill>
            <a:blip r:embed="rId3"/>
            <a:srcRect l="2973" r="2973"/>
            <a:stretch>
              <a:fillRect/>
            </a:stretch>
          </p:blipFill>
          <p:spPr>
            <a:xfrm>
              <a:off x="0" y="0"/>
              <a:ext cx="9132999" cy="6056853"/>
            </a:xfrm>
            <a:prstGeom prst="rect">
              <a:avLst/>
            </a:prstGeom>
          </p:spPr>
        </p:pic>
      </p:grpSp>
      <p:sp>
        <p:nvSpPr>
          <p:cNvPr id="10" name="TextBox 10"/>
          <p:cNvSpPr txBox="1"/>
          <p:nvPr/>
        </p:nvSpPr>
        <p:spPr>
          <a:xfrm>
            <a:off x="1997706" y="1359780"/>
            <a:ext cx="8934538" cy="848995"/>
          </a:xfrm>
          <a:prstGeom prst="rect">
            <a:avLst/>
          </a:prstGeom>
        </p:spPr>
        <p:txBody>
          <a:bodyPr lIns="0" tIns="0" rIns="0" bIns="0" rtlCol="0" anchor="t">
            <a:spAutoFit/>
          </a:bodyPr>
          <a:lstStyle/>
          <a:p>
            <a:pPr algn="l">
              <a:lnSpc>
                <a:spcPts val="6214"/>
              </a:lnSpc>
            </a:pPr>
            <a:r>
              <a:rPr lang="en-US" sz="5499">
                <a:solidFill>
                  <a:srgbClr val="FFFFFF"/>
                </a:solidFill>
                <a:latin typeface="Poppins"/>
                <a:ea typeface="Poppins"/>
                <a:cs typeface="Poppins"/>
                <a:sym typeface="Poppins"/>
              </a:rPr>
              <a:t>Why Compliance Matters</a:t>
            </a:r>
          </a:p>
        </p:txBody>
      </p:sp>
      <p:sp>
        <p:nvSpPr>
          <p:cNvPr id="11" name="TextBox 11"/>
          <p:cNvSpPr txBox="1"/>
          <p:nvPr/>
        </p:nvSpPr>
        <p:spPr>
          <a:xfrm>
            <a:off x="7125563" y="2428755"/>
            <a:ext cx="8777029" cy="6726200"/>
          </a:xfrm>
          <a:prstGeom prst="rect">
            <a:avLst/>
          </a:prstGeom>
        </p:spPr>
        <p:txBody>
          <a:bodyPr lIns="0" tIns="0" rIns="0" bIns="0" rtlCol="0" anchor="t">
            <a:spAutoFit/>
          </a:bodyPr>
          <a:lstStyle/>
          <a:p>
            <a:pPr lvl="1">
              <a:lnSpc>
                <a:spcPct val="150000"/>
              </a:lnSpc>
            </a:pPr>
            <a:r>
              <a:rPr lang="en-US" sz="2450" dirty="0">
                <a:solidFill>
                  <a:schemeClr val="bg1"/>
                </a:solidFill>
                <a:latin typeface="Open Sans"/>
                <a:ea typeface="Open Sans"/>
                <a:cs typeface="Times"/>
              </a:rPr>
              <a:t>As a LifeWave Brand Partner, you play a vital role in how our products are presented to Customers. To protect you, our community, and the LifeWave brand, it’s essential that all product information shared in Australia follows:</a:t>
            </a:r>
            <a:endParaRPr lang="en-US">
              <a:solidFill>
                <a:schemeClr val="bg1"/>
              </a:solidFill>
              <a:latin typeface="Open Sans"/>
              <a:ea typeface="Calibri"/>
              <a:cs typeface="Calibri"/>
            </a:endParaRPr>
          </a:p>
          <a:p>
            <a:pPr lvl="1">
              <a:lnSpc>
                <a:spcPct val="150000"/>
              </a:lnSpc>
            </a:pPr>
            <a:r>
              <a:rPr lang="en-US" sz="2450" dirty="0">
                <a:solidFill>
                  <a:schemeClr val="bg1"/>
                </a:solidFill>
                <a:latin typeface="Open Sans"/>
                <a:ea typeface="Open Sans"/>
                <a:cs typeface="Times"/>
              </a:rPr>
              <a:t>· LifeWave’s approved product claims</a:t>
            </a:r>
            <a:endParaRPr lang="en-US" dirty="0">
              <a:solidFill>
                <a:schemeClr val="bg1"/>
              </a:solidFill>
              <a:latin typeface="Open Sans"/>
              <a:ea typeface="Calibri"/>
              <a:cs typeface="Calibri"/>
            </a:endParaRPr>
          </a:p>
          <a:p>
            <a:pPr lvl="1">
              <a:lnSpc>
                <a:spcPct val="150000"/>
              </a:lnSpc>
            </a:pPr>
            <a:r>
              <a:rPr lang="en-US" sz="2450" dirty="0">
                <a:solidFill>
                  <a:schemeClr val="bg1"/>
                </a:solidFill>
                <a:latin typeface="Open Sans"/>
                <a:ea typeface="Open Sans"/>
                <a:cs typeface="Times"/>
              </a:rPr>
              <a:t>· Australia’s Therapeutic Goods Advertising Code (TGA guidelines)</a:t>
            </a:r>
            <a:endParaRPr lang="en-US" dirty="0">
              <a:solidFill>
                <a:schemeClr val="bg1"/>
              </a:solidFill>
              <a:latin typeface="Open Sans"/>
              <a:ea typeface="Calibri"/>
              <a:cs typeface="Calibri"/>
            </a:endParaRPr>
          </a:p>
          <a:p>
            <a:pPr lvl="1">
              <a:lnSpc>
                <a:spcPct val="150000"/>
              </a:lnSpc>
            </a:pPr>
            <a:r>
              <a:rPr lang="en-US" sz="2450" dirty="0">
                <a:solidFill>
                  <a:schemeClr val="bg1"/>
                </a:solidFill>
                <a:latin typeface="Open Sans"/>
                <a:ea typeface="Open Sans"/>
                <a:cs typeface="Times"/>
              </a:rPr>
              <a:t>This ensures that everything you say is accurate, compliant, and consistent, helping you build trust and long-term success.</a:t>
            </a:r>
            <a:endParaRPr lang="en-US" dirty="0">
              <a:solidFill>
                <a:schemeClr val="bg1"/>
              </a:solidFill>
              <a:latin typeface="Open Sans"/>
              <a:ea typeface="Calibri"/>
              <a:cs typeface="Calibri"/>
            </a:endParaRPr>
          </a:p>
          <a:p>
            <a:pPr marL="269240" lvl="1" algn="l">
              <a:lnSpc>
                <a:spcPct val="150000"/>
              </a:lnSpc>
            </a:pPr>
            <a:endParaRPr lang="en-US" sz="2450" dirty="0">
              <a:solidFill>
                <a:schemeClr val="bg1"/>
              </a:solidFill>
              <a:latin typeface="Open Sans"/>
              <a:ea typeface="Open Sans"/>
              <a:cs typeface="Open Sans"/>
            </a:endParaRPr>
          </a:p>
        </p:txBody>
      </p:sp>
      <p:grpSp>
        <p:nvGrpSpPr>
          <p:cNvPr id="12" name="Group 12"/>
          <p:cNvGrpSpPr/>
          <p:nvPr/>
        </p:nvGrpSpPr>
        <p:grpSpPr>
          <a:xfrm>
            <a:off x="0" y="0"/>
            <a:ext cx="3995412" cy="1028700"/>
            <a:chOff x="0" y="0"/>
            <a:chExt cx="1506045" cy="387762"/>
          </a:xfrm>
        </p:grpSpPr>
        <p:sp>
          <p:nvSpPr>
            <p:cNvPr id="13" name="Freeform 13"/>
            <p:cNvSpPr/>
            <p:nvPr/>
          </p:nvSpPr>
          <p:spPr>
            <a:xfrm>
              <a:off x="0" y="0"/>
              <a:ext cx="1506045" cy="387762"/>
            </a:xfrm>
            <a:custGeom>
              <a:avLst/>
              <a:gdLst/>
              <a:ahLst/>
              <a:cxnLst/>
              <a:rect l="l" t="t" r="r" b="b"/>
              <a:pathLst>
                <a:path w="1506045" h="387762">
                  <a:moveTo>
                    <a:pt x="0" y="0"/>
                  </a:moveTo>
                  <a:lnTo>
                    <a:pt x="1506045" y="0"/>
                  </a:lnTo>
                  <a:lnTo>
                    <a:pt x="1506045" y="387762"/>
                  </a:lnTo>
                  <a:lnTo>
                    <a:pt x="0" y="387762"/>
                  </a:lnTo>
                  <a:close/>
                </a:path>
              </a:pathLst>
            </a:custGeom>
            <a:gradFill rotWithShape="1">
              <a:gsLst>
                <a:gs pos="0">
                  <a:srgbClr val="00C2FF">
                    <a:alpha val="100000"/>
                  </a:srgbClr>
                </a:gs>
                <a:gs pos="100000">
                  <a:srgbClr val="00C2FF">
                    <a:alpha val="0"/>
                  </a:srgbClr>
                </a:gs>
              </a:gsLst>
              <a:lin ang="0"/>
            </a:gradFill>
          </p:spPr>
          <p:txBody>
            <a:bodyPr/>
            <a:lstStyle/>
            <a:p>
              <a:endParaRPr lang="en-US"/>
            </a:p>
          </p:txBody>
        </p:sp>
        <p:sp>
          <p:nvSpPr>
            <p:cNvPr id="14" name="TextBox 14"/>
            <p:cNvSpPr txBox="1"/>
            <p:nvPr/>
          </p:nvSpPr>
          <p:spPr>
            <a:xfrm>
              <a:off x="0" y="-38100"/>
              <a:ext cx="1506045" cy="425862"/>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125872" y="388396"/>
            <a:ext cx="2493458" cy="288458"/>
          </a:xfrm>
          <a:prstGeom prst="rect">
            <a:avLst/>
          </a:prstGeom>
        </p:spPr>
        <p:txBody>
          <a:bodyPr lIns="0" tIns="0" rIns="0" bIns="0" rtlCol="0" anchor="t">
            <a:spAutoFit/>
          </a:bodyPr>
          <a:lstStyle/>
          <a:p>
            <a:pPr algn="l">
              <a:lnSpc>
                <a:spcPts val="2348"/>
              </a:lnSpc>
              <a:spcBef>
                <a:spcPct val="0"/>
              </a:spcBef>
            </a:pPr>
            <a:r>
              <a:rPr lang="en-US" sz="1677">
                <a:solidFill>
                  <a:srgbClr val="FFFFFF"/>
                </a:solidFill>
                <a:latin typeface="Open Sans"/>
                <a:ea typeface="Open Sans"/>
                <a:cs typeface="Open Sans"/>
                <a:sym typeface="Open Sans"/>
              </a:rPr>
              <a:t>LifeWave Compliance </a:t>
            </a:r>
          </a:p>
        </p:txBody>
      </p:sp>
      <p:sp>
        <p:nvSpPr>
          <p:cNvPr id="16" name="Freeform 16"/>
          <p:cNvSpPr/>
          <p:nvPr/>
        </p:nvSpPr>
        <p:spPr>
          <a:xfrm>
            <a:off x="116811" y="106929"/>
            <a:ext cx="814841" cy="814841"/>
          </a:xfrm>
          <a:custGeom>
            <a:avLst/>
            <a:gdLst/>
            <a:ahLst/>
            <a:cxnLst/>
            <a:rect l="l" t="t" r="r" b="b"/>
            <a:pathLst>
              <a:path w="814841" h="814841">
                <a:moveTo>
                  <a:pt x="0" y="0"/>
                </a:moveTo>
                <a:lnTo>
                  <a:pt x="814841" y="0"/>
                </a:lnTo>
                <a:lnTo>
                  <a:pt x="814841" y="814842"/>
                </a:lnTo>
                <a:lnTo>
                  <a:pt x="0" y="814842"/>
                </a:lnTo>
                <a:lnTo>
                  <a:pt x="0" y="0"/>
                </a:lnTo>
                <a:close/>
              </a:path>
            </a:pathLst>
          </a:custGeom>
          <a:blipFill>
            <a:blip r:embed="rId4"/>
            <a:stretch>
              <a:fillRect/>
            </a:stretch>
          </a:blipFill>
        </p:spPr>
        <p:txBody>
          <a:bodyPr/>
          <a:lstStyle/>
          <a:p>
            <a:endParaRPr lang="en-US"/>
          </a:p>
        </p:txBody>
      </p:sp>
      <p:sp>
        <p:nvSpPr>
          <p:cNvPr id="17" name="Freeform 17"/>
          <p:cNvSpPr/>
          <p:nvPr/>
        </p:nvSpPr>
        <p:spPr>
          <a:xfrm>
            <a:off x="15449942" y="37277"/>
            <a:ext cx="2838058" cy="1028796"/>
          </a:xfrm>
          <a:custGeom>
            <a:avLst/>
            <a:gdLst/>
            <a:ahLst/>
            <a:cxnLst/>
            <a:rect l="l" t="t" r="r" b="b"/>
            <a:pathLst>
              <a:path w="2838058" h="1028796">
                <a:moveTo>
                  <a:pt x="0" y="0"/>
                </a:moveTo>
                <a:lnTo>
                  <a:pt x="2838058" y="0"/>
                </a:lnTo>
                <a:lnTo>
                  <a:pt x="2838058" y="1028796"/>
                </a:lnTo>
                <a:lnTo>
                  <a:pt x="0" y="1028796"/>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362722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3647">
                <a:alpha val="100000"/>
              </a:srgbClr>
            </a:gs>
            <a:gs pos="100000">
              <a:srgbClr val="060049">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17259300" y="9258300"/>
            <a:ext cx="1028700" cy="1028700"/>
            <a:chOff x="0" y="0"/>
            <a:chExt cx="422966" cy="422966"/>
          </a:xfrm>
        </p:grpSpPr>
        <p:sp>
          <p:nvSpPr>
            <p:cNvPr id="3" name="Freeform 3"/>
            <p:cNvSpPr/>
            <p:nvPr/>
          </p:nvSpPr>
          <p:spPr>
            <a:xfrm>
              <a:off x="0" y="0"/>
              <a:ext cx="422966" cy="422966"/>
            </a:xfrm>
            <a:custGeom>
              <a:avLst/>
              <a:gdLst/>
              <a:ahLst/>
              <a:cxnLst/>
              <a:rect l="l" t="t" r="r" b="b"/>
              <a:pathLst>
                <a:path w="422966" h="422966">
                  <a:moveTo>
                    <a:pt x="0" y="0"/>
                  </a:moveTo>
                  <a:lnTo>
                    <a:pt x="422966" y="0"/>
                  </a:lnTo>
                  <a:lnTo>
                    <a:pt x="422966" y="422966"/>
                  </a:lnTo>
                  <a:lnTo>
                    <a:pt x="0" y="422966"/>
                  </a:lnTo>
                  <a:close/>
                </a:path>
              </a:pathLst>
            </a:custGeom>
            <a:solidFill>
              <a:srgbClr val="00C2FF"/>
            </a:solidFill>
          </p:spPr>
          <p:txBody>
            <a:bodyPr/>
            <a:lstStyle/>
            <a:p>
              <a:endParaRPr lang="en-US"/>
            </a:p>
          </p:txBody>
        </p:sp>
        <p:sp>
          <p:nvSpPr>
            <p:cNvPr id="4" name="TextBox 4"/>
            <p:cNvSpPr txBox="1"/>
            <p:nvPr/>
          </p:nvSpPr>
          <p:spPr>
            <a:xfrm>
              <a:off x="0" y="-38100"/>
              <a:ext cx="422966" cy="46106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7405163" y="9629128"/>
            <a:ext cx="736974" cy="325145"/>
          </a:xfrm>
          <a:prstGeom prst="rect">
            <a:avLst/>
          </a:prstGeom>
        </p:spPr>
        <p:txBody>
          <a:bodyPr lIns="0" tIns="0" rIns="0" bIns="0" rtlCol="0" anchor="t">
            <a:spAutoFit/>
          </a:bodyPr>
          <a:lstStyle/>
          <a:p>
            <a:pPr algn="ctr">
              <a:lnSpc>
                <a:spcPts val="2238"/>
              </a:lnSpc>
            </a:pPr>
            <a:r>
              <a:rPr lang="en-US" sz="2407">
                <a:solidFill>
                  <a:srgbClr val="FFFFFF"/>
                </a:solidFill>
                <a:latin typeface="Poppins"/>
                <a:ea typeface="Poppins"/>
                <a:cs typeface="Poppins"/>
                <a:sym typeface="Poppins"/>
              </a:rPr>
              <a:t>03</a:t>
            </a:r>
          </a:p>
        </p:txBody>
      </p:sp>
      <p:grpSp>
        <p:nvGrpSpPr>
          <p:cNvPr id="6" name="Group 6"/>
          <p:cNvGrpSpPr/>
          <p:nvPr/>
        </p:nvGrpSpPr>
        <p:grpSpPr>
          <a:xfrm>
            <a:off x="7125563" y="5972960"/>
            <a:ext cx="10133737" cy="3285340"/>
            <a:chOff x="0" y="0"/>
            <a:chExt cx="13511650" cy="4380453"/>
          </a:xfrm>
        </p:grpSpPr>
        <p:pic>
          <p:nvPicPr>
            <p:cNvPr id="7" name="Picture 7"/>
            <p:cNvPicPr>
              <a:picLocks noChangeAspect="1"/>
            </p:cNvPicPr>
            <p:nvPr/>
          </p:nvPicPr>
          <p:blipFill>
            <a:blip r:embed="rId3"/>
            <a:srcRect t="15797" b="35542"/>
            <a:stretch>
              <a:fillRect/>
            </a:stretch>
          </p:blipFill>
          <p:spPr>
            <a:xfrm>
              <a:off x="0" y="0"/>
              <a:ext cx="13511650" cy="4380453"/>
            </a:xfrm>
            <a:prstGeom prst="rect">
              <a:avLst/>
            </a:prstGeom>
          </p:spPr>
        </p:pic>
      </p:grpSp>
      <p:grpSp>
        <p:nvGrpSpPr>
          <p:cNvPr id="8" name="Group 8"/>
          <p:cNvGrpSpPr/>
          <p:nvPr/>
        </p:nvGrpSpPr>
        <p:grpSpPr>
          <a:xfrm>
            <a:off x="0" y="4715660"/>
            <a:ext cx="6849749" cy="4542640"/>
            <a:chOff x="0" y="0"/>
            <a:chExt cx="9132999" cy="6056853"/>
          </a:xfrm>
        </p:grpSpPr>
        <p:pic>
          <p:nvPicPr>
            <p:cNvPr id="9" name="Picture 9"/>
            <p:cNvPicPr>
              <a:picLocks noChangeAspect="1"/>
            </p:cNvPicPr>
            <p:nvPr/>
          </p:nvPicPr>
          <p:blipFill>
            <a:blip r:embed="rId4"/>
            <a:srcRect l="2973" r="2973"/>
            <a:stretch>
              <a:fillRect/>
            </a:stretch>
          </p:blipFill>
          <p:spPr>
            <a:xfrm>
              <a:off x="0" y="0"/>
              <a:ext cx="9132999" cy="6056853"/>
            </a:xfrm>
            <a:prstGeom prst="rect">
              <a:avLst/>
            </a:prstGeom>
          </p:spPr>
        </p:pic>
      </p:grpSp>
      <p:sp>
        <p:nvSpPr>
          <p:cNvPr id="10" name="TextBox 10"/>
          <p:cNvSpPr txBox="1"/>
          <p:nvPr/>
        </p:nvSpPr>
        <p:spPr>
          <a:xfrm>
            <a:off x="1997706" y="1359780"/>
            <a:ext cx="8934538" cy="848995"/>
          </a:xfrm>
          <a:prstGeom prst="rect">
            <a:avLst/>
          </a:prstGeom>
        </p:spPr>
        <p:txBody>
          <a:bodyPr lIns="0" tIns="0" rIns="0" bIns="0" rtlCol="0" anchor="t">
            <a:spAutoFit/>
          </a:bodyPr>
          <a:lstStyle/>
          <a:p>
            <a:pPr algn="l">
              <a:lnSpc>
                <a:spcPts val="6214"/>
              </a:lnSpc>
            </a:pPr>
            <a:r>
              <a:rPr lang="en-US" sz="5499">
                <a:solidFill>
                  <a:srgbClr val="FFFFFF"/>
                </a:solidFill>
                <a:latin typeface="Poppins"/>
                <a:ea typeface="Poppins"/>
                <a:cs typeface="Poppins"/>
                <a:sym typeface="Poppins"/>
              </a:rPr>
              <a:t>Why Compliance Matters</a:t>
            </a:r>
          </a:p>
        </p:txBody>
      </p:sp>
      <p:sp>
        <p:nvSpPr>
          <p:cNvPr id="11" name="TextBox 11"/>
          <p:cNvSpPr txBox="1"/>
          <p:nvPr/>
        </p:nvSpPr>
        <p:spPr>
          <a:xfrm>
            <a:off x="7125563" y="2428755"/>
            <a:ext cx="8777029" cy="3248025"/>
          </a:xfrm>
          <a:prstGeom prst="rect">
            <a:avLst/>
          </a:prstGeom>
        </p:spPr>
        <p:txBody>
          <a:bodyPr lIns="0" tIns="0" rIns="0" bIns="0" rtlCol="0" anchor="t">
            <a:spAutoFit/>
          </a:bodyPr>
          <a:lstStyle/>
          <a:p>
            <a:pPr marL="539749" lvl="1" indent="-269875" algn="l">
              <a:lnSpc>
                <a:spcPts val="3749"/>
              </a:lnSpc>
              <a:buFont typeface="Arial"/>
              <a:buChar char="•"/>
            </a:pPr>
            <a:r>
              <a:rPr lang="en-US" sz="2499">
                <a:solidFill>
                  <a:srgbClr val="FFFFFF"/>
                </a:solidFill>
                <a:latin typeface="Open Sans"/>
                <a:ea typeface="Open Sans"/>
                <a:cs typeface="Open Sans"/>
                <a:sym typeface="Open Sans"/>
              </a:rPr>
              <a:t>TGA regulates therapeutic goods </a:t>
            </a:r>
          </a:p>
          <a:p>
            <a:pPr marL="539749" lvl="1" indent="-269875" algn="l">
              <a:lnSpc>
                <a:spcPts val="3749"/>
              </a:lnSpc>
              <a:buFont typeface="Arial"/>
              <a:buChar char="•"/>
            </a:pPr>
            <a:r>
              <a:rPr lang="en-US" sz="2499">
                <a:solidFill>
                  <a:srgbClr val="FFFFFF"/>
                </a:solidFill>
                <a:latin typeface="Open Sans"/>
                <a:ea typeface="Open Sans"/>
                <a:cs typeface="Open Sans"/>
                <a:sym typeface="Open Sans"/>
              </a:rPr>
              <a:t>ACCC enforces consumer protection and misleading claims </a:t>
            </a:r>
          </a:p>
          <a:p>
            <a:pPr marL="539749" lvl="1" indent="-269875" algn="l">
              <a:lnSpc>
                <a:spcPts val="3749"/>
              </a:lnSpc>
              <a:buFont typeface="Arial"/>
              <a:buChar char="•"/>
            </a:pPr>
            <a:r>
              <a:rPr lang="en-US" sz="2499">
                <a:solidFill>
                  <a:srgbClr val="FFFFFF"/>
                </a:solidFill>
                <a:latin typeface="Open Sans"/>
                <a:ea typeface="Open Sans"/>
                <a:cs typeface="Open Sans"/>
                <a:sym typeface="Open Sans"/>
              </a:rPr>
              <a:t>LifeWave patches are classified as general commodity products </a:t>
            </a:r>
          </a:p>
          <a:p>
            <a:pPr marL="539749" lvl="1" indent="-269875" algn="l">
              <a:lnSpc>
                <a:spcPts val="3749"/>
              </a:lnSpc>
              <a:buFont typeface="Arial"/>
              <a:buChar char="•"/>
            </a:pPr>
            <a:r>
              <a:rPr lang="en-US" sz="2499">
                <a:solidFill>
                  <a:srgbClr val="FFFFFF"/>
                </a:solidFill>
                <a:latin typeface="Open Sans"/>
                <a:ea typeface="Open Sans"/>
                <a:cs typeface="Open Sans"/>
                <a:sym typeface="Open Sans"/>
              </a:rPr>
              <a:t>Stay aligned with regulations by promoting LifeWave products only within the ‘general commodity’ category </a:t>
            </a:r>
          </a:p>
        </p:txBody>
      </p:sp>
      <p:grpSp>
        <p:nvGrpSpPr>
          <p:cNvPr id="12" name="Group 12"/>
          <p:cNvGrpSpPr/>
          <p:nvPr/>
        </p:nvGrpSpPr>
        <p:grpSpPr>
          <a:xfrm>
            <a:off x="0" y="0"/>
            <a:ext cx="3995412" cy="1028700"/>
            <a:chOff x="0" y="0"/>
            <a:chExt cx="1506045" cy="387762"/>
          </a:xfrm>
        </p:grpSpPr>
        <p:sp>
          <p:nvSpPr>
            <p:cNvPr id="13" name="Freeform 13"/>
            <p:cNvSpPr/>
            <p:nvPr/>
          </p:nvSpPr>
          <p:spPr>
            <a:xfrm>
              <a:off x="0" y="0"/>
              <a:ext cx="1506045" cy="387762"/>
            </a:xfrm>
            <a:custGeom>
              <a:avLst/>
              <a:gdLst/>
              <a:ahLst/>
              <a:cxnLst/>
              <a:rect l="l" t="t" r="r" b="b"/>
              <a:pathLst>
                <a:path w="1506045" h="387762">
                  <a:moveTo>
                    <a:pt x="0" y="0"/>
                  </a:moveTo>
                  <a:lnTo>
                    <a:pt x="1506045" y="0"/>
                  </a:lnTo>
                  <a:lnTo>
                    <a:pt x="1506045" y="387762"/>
                  </a:lnTo>
                  <a:lnTo>
                    <a:pt x="0" y="387762"/>
                  </a:lnTo>
                  <a:close/>
                </a:path>
              </a:pathLst>
            </a:custGeom>
            <a:gradFill rotWithShape="1">
              <a:gsLst>
                <a:gs pos="0">
                  <a:srgbClr val="00C2FF">
                    <a:alpha val="100000"/>
                  </a:srgbClr>
                </a:gs>
                <a:gs pos="100000">
                  <a:srgbClr val="00C2FF">
                    <a:alpha val="0"/>
                  </a:srgbClr>
                </a:gs>
              </a:gsLst>
              <a:lin ang="0"/>
            </a:gradFill>
          </p:spPr>
          <p:txBody>
            <a:bodyPr/>
            <a:lstStyle/>
            <a:p>
              <a:endParaRPr lang="en-US"/>
            </a:p>
          </p:txBody>
        </p:sp>
        <p:sp>
          <p:nvSpPr>
            <p:cNvPr id="14" name="TextBox 14"/>
            <p:cNvSpPr txBox="1"/>
            <p:nvPr/>
          </p:nvSpPr>
          <p:spPr>
            <a:xfrm>
              <a:off x="0" y="-38100"/>
              <a:ext cx="1506045" cy="425862"/>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125872" y="388396"/>
            <a:ext cx="2493458" cy="288458"/>
          </a:xfrm>
          <a:prstGeom prst="rect">
            <a:avLst/>
          </a:prstGeom>
        </p:spPr>
        <p:txBody>
          <a:bodyPr lIns="0" tIns="0" rIns="0" bIns="0" rtlCol="0" anchor="t">
            <a:spAutoFit/>
          </a:bodyPr>
          <a:lstStyle/>
          <a:p>
            <a:pPr algn="l">
              <a:lnSpc>
                <a:spcPts val="2348"/>
              </a:lnSpc>
              <a:spcBef>
                <a:spcPct val="0"/>
              </a:spcBef>
            </a:pPr>
            <a:r>
              <a:rPr lang="en-US" sz="1677">
                <a:solidFill>
                  <a:srgbClr val="FFFFFF"/>
                </a:solidFill>
                <a:latin typeface="Open Sans"/>
                <a:ea typeface="Open Sans"/>
                <a:cs typeface="Open Sans"/>
                <a:sym typeface="Open Sans"/>
              </a:rPr>
              <a:t>LifeWave Compliance </a:t>
            </a:r>
          </a:p>
        </p:txBody>
      </p:sp>
      <p:sp>
        <p:nvSpPr>
          <p:cNvPr id="16" name="Freeform 16"/>
          <p:cNvSpPr/>
          <p:nvPr/>
        </p:nvSpPr>
        <p:spPr>
          <a:xfrm>
            <a:off x="116811" y="106929"/>
            <a:ext cx="814841" cy="814841"/>
          </a:xfrm>
          <a:custGeom>
            <a:avLst/>
            <a:gdLst/>
            <a:ahLst/>
            <a:cxnLst/>
            <a:rect l="l" t="t" r="r" b="b"/>
            <a:pathLst>
              <a:path w="814841" h="814841">
                <a:moveTo>
                  <a:pt x="0" y="0"/>
                </a:moveTo>
                <a:lnTo>
                  <a:pt x="814841" y="0"/>
                </a:lnTo>
                <a:lnTo>
                  <a:pt x="814841" y="814842"/>
                </a:lnTo>
                <a:lnTo>
                  <a:pt x="0" y="814842"/>
                </a:lnTo>
                <a:lnTo>
                  <a:pt x="0" y="0"/>
                </a:lnTo>
                <a:close/>
              </a:path>
            </a:pathLst>
          </a:custGeom>
          <a:blipFill>
            <a:blip r:embed="rId5"/>
            <a:stretch>
              <a:fillRect/>
            </a:stretch>
          </a:blipFill>
        </p:spPr>
        <p:txBody>
          <a:bodyPr/>
          <a:lstStyle/>
          <a:p>
            <a:endParaRPr lang="en-US"/>
          </a:p>
        </p:txBody>
      </p:sp>
      <p:sp>
        <p:nvSpPr>
          <p:cNvPr id="17" name="Freeform 17"/>
          <p:cNvSpPr/>
          <p:nvPr/>
        </p:nvSpPr>
        <p:spPr>
          <a:xfrm>
            <a:off x="15449942" y="37277"/>
            <a:ext cx="2838058" cy="1028796"/>
          </a:xfrm>
          <a:custGeom>
            <a:avLst/>
            <a:gdLst/>
            <a:ahLst/>
            <a:cxnLst/>
            <a:rect l="l" t="t" r="r" b="b"/>
            <a:pathLst>
              <a:path w="2838058" h="1028796">
                <a:moveTo>
                  <a:pt x="0" y="0"/>
                </a:moveTo>
                <a:lnTo>
                  <a:pt x="2838058" y="0"/>
                </a:lnTo>
                <a:lnTo>
                  <a:pt x="2838058" y="1028796"/>
                </a:lnTo>
                <a:lnTo>
                  <a:pt x="0" y="1028796"/>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3647">
                <a:alpha val="100000"/>
              </a:srgbClr>
            </a:gs>
            <a:gs pos="100000">
              <a:srgbClr val="060049">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17259300" y="9258300"/>
            <a:ext cx="1028700" cy="1028700"/>
            <a:chOff x="0" y="0"/>
            <a:chExt cx="422966" cy="422966"/>
          </a:xfrm>
        </p:grpSpPr>
        <p:sp>
          <p:nvSpPr>
            <p:cNvPr id="3" name="Freeform 3"/>
            <p:cNvSpPr/>
            <p:nvPr/>
          </p:nvSpPr>
          <p:spPr>
            <a:xfrm>
              <a:off x="0" y="0"/>
              <a:ext cx="422966" cy="422966"/>
            </a:xfrm>
            <a:custGeom>
              <a:avLst/>
              <a:gdLst/>
              <a:ahLst/>
              <a:cxnLst/>
              <a:rect l="l" t="t" r="r" b="b"/>
              <a:pathLst>
                <a:path w="422966" h="422966">
                  <a:moveTo>
                    <a:pt x="0" y="0"/>
                  </a:moveTo>
                  <a:lnTo>
                    <a:pt x="422966" y="0"/>
                  </a:lnTo>
                  <a:lnTo>
                    <a:pt x="422966" y="422966"/>
                  </a:lnTo>
                  <a:lnTo>
                    <a:pt x="0" y="422966"/>
                  </a:lnTo>
                  <a:close/>
                </a:path>
              </a:pathLst>
            </a:custGeom>
            <a:solidFill>
              <a:srgbClr val="00C2FF"/>
            </a:solidFill>
          </p:spPr>
          <p:txBody>
            <a:bodyPr/>
            <a:lstStyle/>
            <a:p>
              <a:endParaRPr lang="en-US"/>
            </a:p>
          </p:txBody>
        </p:sp>
        <p:sp>
          <p:nvSpPr>
            <p:cNvPr id="4" name="TextBox 4"/>
            <p:cNvSpPr txBox="1"/>
            <p:nvPr/>
          </p:nvSpPr>
          <p:spPr>
            <a:xfrm>
              <a:off x="0" y="-38100"/>
              <a:ext cx="422966" cy="46106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844572" y="1174272"/>
            <a:ext cx="4414728" cy="8229600"/>
            <a:chOff x="0" y="0"/>
            <a:chExt cx="5886304" cy="10972800"/>
          </a:xfrm>
        </p:grpSpPr>
        <p:pic>
          <p:nvPicPr>
            <p:cNvPr id="6" name="Picture 6"/>
            <p:cNvPicPr>
              <a:picLocks noChangeAspect="1"/>
            </p:cNvPicPr>
            <p:nvPr/>
          </p:nvPicPr>
          <p:blipFill>
            <a:blip r:embed="rId3"/>
            <a:srcRect l="36681" r="27577"/>
            <a:stretch>
              <a:fillRect/>
            </a:stretch>
          </p:blipFill>
          <p:spPr>
            <a:xfrm>
              <a:off x="0" y="0"/>
              <a:ext cx="5886304" cy="10972800"/>
            </a:xfrm>
            <a:prstGeom prst="rect">
              <a:avLst/>
            </a:prstGeom>
          </p:spPr>
        </p:pic>
      </p:grpSp>
      <p:grpSp>
        <p:nvGrpSpPr>
          <p:cNvPr id="7" name="Group 7"/>
          <p:cNvGrpSpPr/>
          <p:nvPr/>
        </p:nvGrpSpPr>
        <p:grpSpPr>
          <a:xfrm>
            <a:off x="8171322" y="0"/>
            <a:ext cx="4414728" cy="8229600"/>
            <a:chOff x="0" y="0"/>
            <a:chExt cx="5886304" cy="10972800"/>
          </a:xfrm>
        </p:grpSpPr>
        <p:pic>
          <p:nvPicPr>
            <p:cNvPr id="8" name="Picture 8"/>
            <p:cNvPicPr>
              <a:picLocks noChangeAspect="1"/>
            </p:cNvPicPr>
            <p:nvPr/>
          </p:nvPicPr>
          <p:blipFill>
            <a:blip r:embed="rId4"/>
            <a:srcRect l="9816" r="9816"/>
            <a:stretch>
              <a:fillRect/>
            </a:stretch>
          </p:blipFill>
          <p:spPr>
            <a:xfrm>
              <a:off x="0" y="0"/>
              <a:ext cx="5886304" cy="10972800"/>
            </a:xfrm>
            <a:prstGeom prst="rect">
              <a:avLst/>
            </a:prstGeom>
          </p:spPr>
        </p:pic>
      </p:grpSp>
      <p:grpSp>
        <p:nvGrpSpPr>
          <p:cNvPr id="9" name="Group 9"/>
          <p:cNvGrpSpPr/>
          <p:nvPr/>
        </p:nvGrpSpPr>
        <p:grpSpPr>
          <a:xfrm>
            <a:off x="0" y="0"/>
            <a:ext cx="3995412" cy="1028700"/>
            <a:chOff x="0" y="0"/>
            <a:chExt cx="5327215" cy="1371600"/>
          </a:xfrm>
        </p:grpSpPr>
        <p:grpSp>
          <p:nvGrpSpPr>
            <p:cNvPr id="10" name="Group 10"/>
            <p:cNvGrpSpPr/>
            <p:nvPr/>
          </p:nvGrpSpPr>
          <p:grpSpPr>
            <a:xfrm>
              <a:off x="0" y="0"/>
              <a:ext cx="5327215" cy="1371600"/>
              <a:chOff x="0" y="0"/>
              <a:chExt cx="1506045" cy="387762"/>
            </a:xfrm>
          </p:grpSpPr>
          <p:sp>
            <p:nvSpPr>
              <p:cNvPr id="11" name="Freeform 11"/>
              <p:cNvSpPr/>
              <p:nvPr/>
            </p:nvSpPr>
            <p:spPr>
              <a:xfrm>
                <a:off x="0" y="0"/>
                <a:ext cx="1506045" cy="387762"/>
              </a:xfrm>
              <a:custGeom>
                <a:avLst/>
                <a:gdLst/>
                <a:ahLst/>
                <a:cxnLst/>
                <a:rect l="l" t="t" r="r" b="b"/>
                <a:pathLst>
                  <a:path w="1506045" h="387762">
                    <a:moveTo>
                      <a:pt x="0" y="0"/>
                    </a:moveTo>
                    <a:lnTo>
                      <a:pt x="1506045" y="0"/>
                    </a:lnTo>
                    <a:lnTo>
                      <a:pt x="1506045" y="387762"/>
                    </a:lnTo>
                    <a:lnTo>
                      <a:pt x="0" y="387762"/>
                    </a:lnTo>
                    <a:close/>
                  </a:path>
                </a:pathLst>
              </a:custGeom>
              <a:gradFill rotWithShape="1">
                <a:gsLst>
                  <a:gs pos="0">
                    <a:srgbClr val="00C2FF">
                      <a:alpha val="100000"/>
                    </a:srgbClr>
                  </a:gs>
                  <a:gs pos="100000">
                    <a:srgbClr val="00C2FF">
                      <a:alpha val="0"/>
                    </a:srgbClr>
                  </a:gs>
                </a:gsLst>
                <a:lin ang="0"/>
              </a:gradFill>
            </p:spPr>
            <p:txBody>
              <a:bodyPr/>
              <a:lstStyle/>
              <a:p>
                <a:endParaRPr lang="en-US"/>
              </a:p>
            </p:txBody>
          </p:sp>
          <p:sp>
            <p:nvSpPr>
              <p:cNvPr id="12" name="TextBox 12"/>
              <p:cNvSpPr txBox="1"/>
              <p:nvPr/>
            </p:nvSpPr>
            <p:spPr>
              <a:xfrm>
                <a:off x="0" y="-38100"/>
                <a:ext cx="1506045" cy="425862"/>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p:cNvSpPr txBox="1"/>
            <p:nvPr/>
          </p:nvSpPr>
          <p:spPr>
            <a:xfrm>
              <a:off x="1501162" y="530562"/>
              <a:ext cx="3324610" cy="371911"/>
            </a:xfrm>
            <a:prstGeom prst="rect">
              <a:avLst/>
            </a:prstGeom>
          </p:spPr>
          <p:txBody>
            <a:bodyPr lIns="0" tIns="0" rIns="0" bIns="0" rtlCol="0" anchor="t">
              <a:spAutoFit/>
            </a:bodyPr>
            <a:lstStyle/>
            <a:p>
              <a:pPr algn="l">
                <a:lnSpc>
                  <a:spcPts val="2348"/>
                </a:lnSpc>
                <a:spcBef>
                  <a:spcPct val="0"/>
                </a:spcBef>
              </a:pPr>
              <a:r>
                <a:rPr lang="en-US" sz="1677">
                  <a:solidFill>
                    <a:srgbClr val="FFFFFF"/>
                  </a:solidFill>
                  <a:latin typeface="Open Sans"/>
                  <a:ea typeface="Open Sans"/>
                  <a:cs typeface="Open Sans"/>
                  <a:sym typeface="Open Sans"/>
                </a:rPr>
                <a:t>LifeWave Compliance </a:t>
              </a:r>
            </a:p>
          </p:txBody>
        </p:sp>
        <p:sp>
          <p:nvSpPr>
            <p:cNvPr id="14" name="Freeform 14"/>
            <p:cNvSpPr/>
            <p:nvPr/>
          </p:nvSpPr>
          <p:spPr>
            <a:xfrm>
              <a:off x="155747" y="142572"/>
              <a:ext cx="1086455" cy="1086455"/>
            </a:xfrm>
            <a:custGeom>
              <a:avLst/>
              <a:gdLst/>
              <a:ahLst/>
              <a:cxnLst/>
              <a:rect l="l" t="t" r="r" b="b"/>
              <a:pathLst>
                <a:path w="1086455" h="1086455">
                  <a:moveTo>
                    <a:pt x="0" y="0"/>
                  </a:moveTo>
                  <a:lnTo>
                    <a:pt x="1086456" y="0"/>
                  </a:lnTo>
                  <a:lnTo>
                    <a:pt x="1086456" y="1086456"/>
                  </a:lnTo>
                  <a:lnTo>
                    <a:pt x="0" y="1086456"/>
                  </a:lnTo>
                  <a:lnTo>
                    <a:pt x="0" y="0"/>
                  </a:lnTo>
                  <a:close/>
                </a:path>
              </a:pathLst>
            </a:custGeom>
            <a:blipFill>
              <a:blip r:embed="rId5"/>
              <a:stretch>
                <a:fillRect/>
              </a:stretch>
            </a:blipFill>
          </p:spPr>
          <p:txBody>
            <a:bodyPr/>
            <a:lstStyle/>
            <a:p>
              <a:endParaRPr lang="en-US"/>
            </a:p>
          </p:txBody>
        </p:sp>
      </p:grpSp>
      <p:sp>
        <p:nvSpPr>
          <p:cNvPr id="15" name="TextBox 15"/>
          <p:cNvSpPr txBox="1"/>
          <p:nvPr/>
        </p:nvSpPr>
        <p:spPr>
          <a:xfrm>
            <a:off x="17405163" y="9629128"/>
            <a:ext cx="736974" cy="325145"/>
          </a:xfrm>
          <a:prstGeom prst="rect">
            <a:avLst/>
          </a:prstGeom>
        </p:spPr>
        <p:txBody>
          <a:bodyPr lIns="0" tIns="0" rIns="0" bIns="0" rtlCol="0" anchor="t">
            <a:spAutoFit/>
          </a:bodyPr>
          <a:lstStyle/>
          <a:p>
            <a:pPr algn="ctr">
              <a:lnSpc>
                <a:spcPts val="2238"/>
              </a:lnSpc>
            </a:pPr>
            <a:r>
              <a:rPr lang="en-US" sz="2407">
                <a:solidFill>
                  <a:srgbClr val="FFFFFF"/>
                </a:solidFill>
                <a:latin typeface="Poppins"/>
                <a:ea typeface="Poppins"/>
                <a:cs typeface="Poppins"/>
                <a:sym typeface="Poppins"/>
              </a:rPr>
              <a:t>05</a:t>
            </a:r>
          </a:p>
        </p:txBody>
      </p:sp>
      <p:sp>
        <p:nvSpPr>
          <p:cNvPr id="16" name="TextBox 16"/>
          <p:cNvSpPr txBox="1"/>
          <p:nvPr/>
        </p:nvSpPr>
        <p:spPr>
          <a:xfrm>
            <a:off x="984190" y="1381186"/>
            <a:ext cx="5916441" cy="1630045"/>
          </a:xfrm>
          <a:prstGeom prst="rect">
            <a:avLst/>
          </a:prstGeom>
        </p:spPr>
        <p:txBody>
          <a:bodyPr lIns="0" tIns="0" rIns="0" bIns="0" rtlCol="0" anchor="t">
            <a:spAutoFit/>
          </a:bodyPr>
          <a:lstStyle/>
          <a:p>
            <a:pPr algn="l">
              <a:lnSpc>
                <a:spcPts val="6214"/>
              </a:lnSpc>
            </a:pPr>
            <a:r>
              <a:rPr lang="en-US" sz="5499">
                <a:solidFill>
                  <a:srgbClr val="FFFFFF"/>
                </a:solidFill>
                <a:latin typeface="Poppins"/>
                <a:ea typeface="Poppins"/>
                <a:cs typeface="Poppins"/>
                <a:sym typeface="Poppins"/>
              </a:rPr>
              <a:t>Marketing vs. TGA Approval</a:t>
            </a:r>
          </a:p>
        </p:txBody>
      </p:sp>
      <p:sp>
        <p:nvSpPr>
          <p:cNvPr id="17" name="TextBox 17"/>
          <p:cNvSpPr txBox="1"/>
          <p:nvPr/>
        </p:nvSpPr>
        <p:spPr>
          <a:xfrm>
            <a:off x="1028700" y="3671749"/>
            <a:ext cx="6885447" cy="4553619"/>
          </a:xfrm>
          <a:prstGeom prst="rect">
            <a:avLst/>
          </a:prstGeom>
        </p:spPr>
        <p:txBody>
          <a:bodyPr lIns="0" tIns="0" rIns="0" bIns="0" rtlCol="0" anchor="t">
            <a:spAutoFit/>
          </a:bodyPr>
          <a:lstStyle/>
          <a:p>
            <a:pPr algn="l">
              <a:lnSpc>
                <a:spcPct val="150000"/>
              </a:lnSpc>
            </a:pPr>
            <a:r>
              <a:rPr lang="en-US" sz="2499" dirty="0">
                <a:solidFill>
                  <a:srgbClr val="FFFFFF"/>
                </a:solidFill>
                <a:latin typeface="Open Sans"/>
                <a:ea typeface="Open Sans"/>
                <a:cs typeface="Open Sans"/>
                <a:sym typeface="Open Sans"/>
              </a:rPr>
              <a:t>• Claims dictate classification, not product form </a:t>
            </a:r>
          </a:p>
          <a:p>
            <a:pPr algn="l">
              <a:lnSpc>
                <a:spcPct val="150000"/>
              </a:lnSpc>
            </a:pPr>
            <a:r>
              <a:rPr lang="en-US" sz="2499" dirty="0">
                <a:solidFill>
                  <a:srgbClr val="FFFFFF"/>
                </a:solidFill>
                <a:latin typeface="Open Sans"/>
                <a:ea typeface="Open Sans"/>
                <a:cs typeface="Open Sans"/>
                <a:sym typeface="Open Sans"/>
              </a:rPr>
              <a:t>• Therapeutic claims may classify products as medical devices </a:t>
            </a:r>
          </a:p>
          <a:p>
            <a:pPr algn="l">
              <a:lnSpc>
                <a:spcPct val="150000"/>
              </a:lnSpc>
            </a:pPr>
            <a:r>
              <a:rPr lang="en-US" sz="2499" dirty="0">
                <a:solidFill>
                  <a:srgbClr val="FFFFFF"/>
                </a:solidFill>
                <a:latin typeface="Open Sans"/>
                <a:ea typeface="Open Sans"/>
                <a:cs typeface="Open Sans"/>
                <a:sym typeface="Open Sans"/>
              </a:rPr>
              <a:t>• </a:t>
            </a:r>
            <a:r>
              <a:rPr lang="en-US" sz="2499" dirty="0" err="1">
                <a:solidFill>
                  <a:srgbClr val="FFFFFF"/>
                </a:solidFill>
                <a:latin typeface="Open Sans"/>
                <a:ea typeface="Open Sans"/>
                <a:cs typeface="Open Sans"/>
                <a:sym typeface="Open Sans"/>
              </a:rPr>
              <a:t>LifeWave</a:t>
            </a:r>
            <a:r>
              <a:rPr lang="en-US" sz="2499" dirty="0">
                <a:solidFill>
                  <a:srgbClr val="FFFFFF"/>
                </a:solidFill>
                <a:latin typeface="Open Sans"/>
                <a:ea typeface="Open Sans"/>
                <a:cs typeface="Open Sans"/>
                <a:sym typeface="Open Sans"/>
              </a:rPr>
              <a:t> patches are not registered as a medical device in Australia </a:t>
            </a:r>
          </a:p>
          <a:p>
            <a:pPr algn="l">
              <a:lnSpc>
                <a:spcPct val="150000"/>
              </a:lnSpc>
            </a:pPr>
            <a:r>
              <a:rPr lang="en-US" sz="2499" dirty="0">
                <a:solidFill>
                  <a:srgbClr val="FFFFFF"/>
                </a:solidFill>
                <a:latin typeface="Open Sans"/>
                <a:ea typeface="Open Sans"/>
                <a:cs typeface="Open Sans"/>
                <a:sym typeface="Open Sans"/>
              </a:rPr>
              <a:t>• Keep us safe, use general commodity terms when marketing </a:t>
            </a:r>
            <a:r>
              <a:rPr lang="en-US" sz="2499" dirty="0" err="1">
                <a:solidFill>
                  <a:srgbClr val="FFFFFF"/>
                </a:solidFill>
                <a:latin typeface="Open Sans"/>
                <a:ea typeface="Open Sans"/>
                <a:cs typeface="Open Sans"/>
                <a:sym typeface="Open Sans"/>
              </a:rPr>
              <a:t>LifeWave</a:t>
            </a:r>
            <a:r>
              <a:rPr lang="en-US" sz="2499" dirty="0">
                <a:solidFill>
                  <a:srgbClr val="FFFFFF"/>
                </a:solidFill>
                <a:latin typeface="Open Sans"/>
                <a:ea typeface="Open Sans"/>
                <a:cs typeface="Open Sans"/>
                <a:sym typeface="Open Sans"/>
              </a:rPr>
              <a:t> products </a:t>
            </a:r>
          </a:p>
        </p:txBody>
      </p:sp>
      <p:sp>
        <p:nvSpPr>
          <p:cNvPr id="18" name="Freeform 18"/>
          <p:cNvSpPr/>
          <p:nvPr/>
        </p:nvSpPr>
        <p:spPr>
          <a:xfrm>
            <a:off x="15449942" y="37277"/>
            <a:ext cx="2838058" cy="1028796"/>
          </a:xfrm>
          <a:custGeom>
            <a:avLst/>
            <a:gdLst/>
            <a:ahLst/>
            <a:cxnLst/>
            <a:rect l="l" t="t" r="r" b="b"/>
            <a:pathLst>
              <a:path w="2838058" h="1028796">
                <a:moveTo>
                  <a:pt x="0" y="0"/>
                </a:moveTo>
                <a:lnTo>
                  <a:pt x="2838058" y="0"/>
                </a:lnTo>
                <a:lnTo>
                  <a:pt x="2838058" y="1028796"/>
                </a:lnTo>
                <a:lnTo>
                  <a:pt x="0" y="1028796"/>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3647">
                <a:alpha val="100000"/>
              </a:srgbClr>
            </a:gs>
            <a:gs pos="100000">
              <a:srgbClr val="060049">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17259300" y="9258300"/>
            <a:ext cx="1028700" cy="1028700"/>
            <a:chOff x="0" y="0"/>
            <a:chExt cx="422966" cy="422966"/>
          </a:xfrm>
        </p:grpSpPr>
        <p:sp>
          <p:nvSpPr>
            <p:cNvPr id="3" name="Freeform 3"/>
            <p:cNvSpPr/>
            <p:nvPr/>
          </p:nvSpPr>
          <p:spPr>
            <a:xfrm>
              <a:off x="0" y="0"/>
              <a:ext cx="422966" cy="422966"/>
            </a:xfrm>
            <a:custGeom>
              <a:avLst/>
              <a:gdLst/>
              <a:ahLst/>
              <a:cxnLst/>
              <a:rect l="l" t="t" r="r" b="b"/>
              <a:pathLst>
                <a:path w="422966" h="422966">
                  <a:moveTo>
                    <a:pt x="0" y="0"/>
                  </a:moveTo>
                  <a:lnTo>
                    <a:pt x="422966" y="0"/>
                  </a:lnTo>
                  <a:lnTo>
                    <a:pt x="422966" y="422966"/>
                  </a:lnTo>
                  <a:lnTo>
                    <a:pt x="0" y="422966"/>
                  </a:lnTo>
                  <a:close/>
                </a:path>
              </a:pathLst>
            </a:custGeom>
            <a:solidFill>
              <a:srgbClr val="00C2FF"/>
            </a:solidFill>
          </p:spPr>
          <p:txBody>
            <a:bodyPr/>
            <a:lstStyle/>
            <a:p>
              <a:endParaRPr lang="en-US"/>
            </a:p>
          </p:txBody>
        </p:sp>
        <p:sp>
          <p:nvSpPr>
            <p:cNvPr id="4" name="TextBox 4"/>
            <p:cNvSpPr txBox="1"/>
            <p:nvPr/>
          </p:nvSpPr>
          <p:spPr>
            <a:xfrm>
              <a:off x="0" y="-38100"/>
              <a:ext cx="422966" cy="46106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449942" y="37277"/>
            <a:ext cx="2838058" cy="1028796"/>
          </a:xfrm>
          <a:custGeom>
            <a:avLst/>
            <a:gdLst/>
            <a:ahLst/>
            <a:cxnLst/>
            <a:rect l="l" t="t" r="r" b="b"/>
            <a:pathLst>
              <a:path w="2838058" h="1028796">
                <a:moveTo>
                  <a:pt x="0" y="0"/>
                </a:moveTo>
                <a:lnTo>
                  <a:pt x="2838058" y="0"/>
                </a:lnTo>
                <a:lnTo>
                  <a:pt x="2838058" y="1028796"/>
                </a:lnTo>
                <a:lnTo>
                  <a:pt x="0" y="1028796"/>
                </a:lnTo>
                <a:lnTo>
                  <a:pt x="0" y="0"/>
                </a:lnTo>
                <a:close/>
              </a:path>
            </a:pathLst>
          </a:custGeom>
          <a:blipFill>
            <a:blip r:embed="rId3"/>
            <a:stretch>
              <a:fillRect/>
            </a:stretch>
          </a:blipFill>
        </p:spPr>
        <p:txBody>
          <a:bodyPr/>
          <a:lstStyle/>
          <a:p>
            <a:endParaRPr lang="en-US"/>
          </a:p>
        </p:txBody>
      </p:sp>
      <p:grpSp>
        <p:nvGrpSpPr>
          <p:cNvPr id="6" name="Group 6"/>
          <p:cNvGrpSpPr/>
          <p:nvPr/>
        </p:nvGrpSpPr>
        <p:grpSpPr>
          <a:xfrm>
            <a:off x="0" y="0"/>
            <a:ext cx="3995412" cy="1028700"/>
            <a:chOff x="0" y="0"/>
            <a:chExt cx="5327215" cy="1371600"/>
          </a:xfrm>
        </p:grpSpPr>
        <p:grpSp>
          <p:nvGrpSpPr>
            <p:cNvPr id="7" name="Group 7"/>
            <p:cNvGrpSpPr/>
            <p:nvPr/>
          </p:nvGrpSpPr>
          <p:grpSpPr>
            <a:xfrm>
              <a:off x="0" y="0"/>
              <a:ext cx="5327215" cy="1371600"/>
              <a:chOff x="0" y="0"/>
              <a:chExt cx="1506045" cy="387762"/>
            </a:xfrm>
          </p:grpSpPr>
          <p:sp>
            <p:nvSpPr>
              <p:cNvPr id="8" name="Freeform 8"/>
              <p:cNvSpPr/>
              <p:nvPr/>
            </p:nvSpPr>
            <p:spPr>
              <a:xfrm>
                <a:off x="0" y="0"/>
                <a:ext cx="1506045" cy="387762"/>
              </a:xfrm>
              <a:custGeom>
                <a:avLst/>
                <a:gdLst/>
                <a:ahLst/>
                <a:cxnLst/>
                <a:rect l="l" t="t" r="r" b="b"/>
                <a:pathLst>
                  <a:path w="1506045" h="387762">
                    <a:moveTo>
                      <a:pt x="0" y="0"/>
                    </a:moveTo>
                    <a:lnTo>
                      <a:pt x="1506045" y="0"/>
                    </a:lnTo>
                    <a:lnTo>
                      <a:pt x="1506045" y="387762"/>
                    </a:lnTo>
                    <a:lnTo>
                      <a:pt x="0" y="387762"/>
                    </a:lnTo>
                    <a:close/>
                  </a:path>
                </a:pathLst>
              </a:custGeom>
              <a:gradFill rotWithShape="1">
                <a:gsLst>
                  <a:gs pos="0">
                    <a:srgbClr val="00C2FF">
                      <a:alpha val="100000"/>
                    </a:srgbClr>
                  </a:gs>
                  <a:gs pos="100000">
                    <a:srgbClr val="00C2FF">
                      <a:alpha val="0"/>
                    </a:srgbClr>
                  </a:gs>
                </a:gsLst>
                <a:lin ang="0"/>
              </a:gradFill>
            </p:spPr>
            <p:txBody>
              <a:bodyPr/>
              <a:lstStyle/>
              <a:p>
                <a:endParaRPr lang="en-US"/>
              </a:p>
            </p:txBody>
          </p:sp>
          <p:sp>
            <p:nvSpPr>
              <p:cNvPr id="9" name="TextBox 9"/>
              <p:cNvSpPr txBox="1"/>
              <p:nvPr/>
            </p:nvSpPr>
            <p:spPr>
              <a:xfrm>
                <a:off x="0" y="-38100"/>
                <a:ext cx="1506045" cy="425862"/>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1501162" y="530562"/>
              <a:ext cx="3324610" cy="371911"/>
            </a:xfrm>
            <a:prstGeom prst="rect">
              <a:avLst/>
            </a:prstGeom>
          </p:spPr>
          <p:txBody>
            <a:bodyPr lIns="0" tIns="0" rIns="0" bIns="0" rtlCol="0" anchor="t">
              <a:spAutoFit/>
            </a:bodyPr>
            <a:lstStyle/>
            <a:p>
              <a:pPr algn="l">
                <a:lnSpc>
                  <a:spcPts val="2348"/>
                </a:lnSpc>
                <a:spcBef>
                  <a:spcPct val="0"/>
                </a:spcBef>
              </a:pPr>
              <a:r>
                <a:rPr lang="en-US" sz="1677">
                  <a:solidFill>
                    <a:srgbClr val="FFFFFF"/>
                  </a:solidFill>
                  <a:latin typeface="Open Sans"/>
                  <a:ea typeface="Open Sans"/>
                  <a:cs typeface="Open Sans"/>
                  <a:sym typeface="Open Sans"/>
                </a:rPr>
                <a:t>LifeWave Compliance </a:t>
              </a:r>
            </a:p>
          </p:txBody>
        </p:sp>
        <p:sp>
          <p:nvSpPr>
            <p:cNvPr id="11" name="Freeform 11"/>
            <p:cNvSpPr/>
            <p:nvPr/>
          </p:nvSpPr>
          <p:spPr>
            <a:xfrm>
              <a:off x="155747" y="142572"/>
              <a:ext cx="1086455" cy="1086455"/>
            </a:xfrm>
            <a:custGeom>
              <a:avLst/>
              <a:gdLst/>
              <a:ahLst/>
              <a:cxnLst/>
              <a:rect l="l" t="t" r="r" b="b"/>
              <a:pathLst>
                <a:path w="1086455" h="1086455">
                  <a:moveTo>
                    <a:pt x="0" y="0"/>
                  </a:moveTo>
                  <a:lnTo>
                    <a:pt x="1086456" y="0"/>
                  </a:lnTo>
                  <a:lnTo>
                    <a:pt x="1086456" y="1086456"/>
                  </a:lnTo>
                  <a:lnTo>
                    <a:pt x="0" y="1086456"/>
                  </a:lnTo>
                  <a:lnTo>
                    <a:pt x="0" y="0"/>
                  </a:lnTo>
                  <a:close/>
                </a:path>
              </a:pathLst>
            </a:custGeom>
            <a:blipFill>
              <a:blip r:embed="rId4"/>
              <a:stretch>
                <a:fillRect/>
              </a:stretch>
            </a:blipFill>
          </p:spPr>
          <p:txBody>
            <a:bodyPr/>
            <a:lstStyle/>
            <a:p>
              <a:endParaRPr lang="en-US"/>
            </a:p>
          </p:txBody>
        </p:sp>
      </p:grpSp>
      <p:grpSp>
        <p:nvGrpSpPr>
          <p:cNvPr id="12" name="Group 12"/>
          <p:cNvGrpSpPr/>
          <p:nvPr/>
        </p:nvGrpSpPr>
        <p:grpSpPr>
          <a:xfrm>
            <a:off x="3310863" y="5864057"/>
            <a:ext cx="5509814" cy="3008358"/>
            <a:chOff x="0" y="0"/>
            <a:chExt cx="2076889" cy="1133981"/>
          </a:xfrm>
        </p:grpSpPr>
        <p:sp>
          <p:nvSpPr>
            <p:cNvPr id="13" name="Freeform 13"/>
            <p:cNvSpPr/>
            <p:nvPr/>
          </p:nvSpPr>
          <p:spPr>
            <a:xfrm>
              <a:off x="0" y="0"/>
              <a:ext cx="2076889" cy="1133981"/>
            </a:xfrm>
            <a:custGeom>
              <a:avLst/>
              <a:gdLst/>
              <a:ahLst/>
              <a:cxnLst/>
              <a:rect l="l" t="t" r="r" b="b"/>
              <a:pathLst>
                <a:path w="2076889" h="1133981">
                  <a:moveTo>
                    <a:pt x="0" y="0"/>
                  </a:moveTo>
                  <a:lnTo>
                    <a:pt x="2076889" y="0"/>
                  </a:lnTo>
                  <a:lnTo>
                    <a:pt x="2076889" y="1133981"/>
                  </a:lnTo>
                  <a:lnTo>
                    <a:pt x="0" y="1133981"/>
                  </a:lnTo>
                  <a:close/>
                </a:path>
              </a:pathLst>
            </a:custGeom>
            <a:solidFill>
              <a:srgbClr val="0E3962"/>
            </a:solidFill>
          </p:spPr>
          <p:txBody>
            <a:bodyPr/>
            <a:lstStyle/>
            <a:p>
              <a:endParaRPr lang="en-US"/>
            </a:p>
          </p:txBody>
        </p:sp>
        <p:sp>
          <p:nvSpPr>
            <p:cNvPr id="14" name="TextBox 14"/>
            <p:cNvSpPr txBox="1"/>
            <p:nvPr/>
          </p:nvSpPr>
          <p:spPr>
            <a:xfrm>
              <a:off x="0" y="-38100"/>
              <a:ext cx="2076889" cy="1172081"/>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3310863" y="2742113"/>
            <a:ext cx="5509814" cy="3121944"/>
            <a:chOff x="0" y="0"/>
            <a:chExt cx="7346418" cy="4162592"/>
          </a:xfrm>
        </p:grpSpPr>
        <p:pic>
          <p:nvPicPr>
            <p:cNvPr id="16" name="Picture 16"/>
            <p:cNvPicPr>
              <a:picLocks noChangeAspect="1"/>
            </p:cNvPicPr>
            <p:nvPr/>
          </p:nvPicPr>
          <p:blipFill>
            <a:blip r:embed="rId5"/>
            <a:srcRect t="21669" b="21669"/>
            <a:stretch>
              <a:fillRect/>
            </a:stretch>
          </p:blipFill>
          <p:spPr>
            <a:xfrm>
              <a:off x="0" y="0"/>
              <a:ext cx="7346418" cy="4162592"/>
            </a:xfrm>
            <a:prstGeom prst="rect">
              <a:avLst/>
            </a:prstGeom>
          </p:spPr>
        </p:pic>
      </p:grpSp>
      <p:grpSp>
        <p:nvGrpSpPr>
          <p:cNvPr id="17" name="Group 17"/>
          <p:cNvGrpSpPr/>
          <p:nvPr/>
        </p:nvGrpSpPr>
        <p:grpSpPr>
          <a:xfrm>
            <a:off x="9144000" y="5841601"/>
            <a:ext cx="5283368" cy="2985901"/>
            <a:chOff x="0" y="0"/>
            <a:chExt cx="1991532" cy="1125516"/>
          </a:xfrm>
        </p:grpSpPr>
        <p:sp>
          <p:nvSpPr>
            <p:cNvPr id="18" name="Freeform 18"/>
            <p:cNvSpPr/>
            <p:nvPr/>
          </p:nvSpPr>
          <p:spPr>
            <a:xfrm>
              <a:off x="0" y="0"/>
              <a:ext cx="1991532" cy="1125516"/>
            </a:xfrm>
            <a:custGeom>
              <a:avLst/>
              <a:gdLst/>
              <a:ahLst/>
              <a:cxnLst/>
              <a:rect l="l" t="t" r="r" b="b"/>
              <a:pathLst>
                <a:path w="1991532" h="1125516">
                  <a:moveTo>
                    <a:pt x="0" y="0"/>
                  </a:moveTo>
                  <a:lnTo>
                    <a:pt x="1991532" y="0"/>
                  </a:lnTo>
                  <a:lnTo>
                    <a:pt x="1991532" y="1125516"/>
                  </a:lnTo>
                  <a:lnTo>
                    <a:pt x="0" y="1125516"/>
                  </a:lnTo>
                  <a:close/>
                </a:path>
              </a:pathLst>
            </a:custGeom>
            <a:solidFill>
              <a:srgbClr val="0E3962"/>
            </a:solidFill>
          </p:spPr>
          <p:txBody>
            <a:bodyPr/>
            <a:lstStyle/>
            <a:p>
              <a:endParaRPr lang="en-US"/>
            </a:p>
          </p:txBody>
        </p:sp>
        <p:sp>
          <p:nvSpPr>
            <p:cNvPr id="19" name="TextBox 19"/>
            <p:cNvSpPr txBox="1"/>
            <p:nvPr/>
          </p:nvSpPr>
          <p:spPr>
            <a:xfrm>
              <a:off x="0" y="-38100"/>
              <a:ext cx="1991532" cy="1163616"/>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9144000" y="2742113"/>
            <a:ext cx="5283368" cy="3121944"/>
            <a:chOff x="0" y="0"/>
            <a:chExt cx="7044491" cy="4162592"/>
          </a:xfrm>
        </p:grpSpPr>
        <p:pic>
          <p:nvPicPr>
            <p:cNvPr id="21" name="Picture 21"/>
            <p:cNvPicPr>
              <a:picLocks noChangeAspect="1"/>
            </p:cNvPicPr>
            <p:nvPr/>
          </p:nvPicPr>
          <p:blipFill>
            <a:blip r:embed="rId6"/>
            <a:srcRect t="20454" b="20454"/>
            <a:stretch>
              <a:fillRect/>
            </a:stretch>
          </p:blipFill>
          <p:spPr>
            <a:xfrm>
              <a:off x="0" y="0"/>
              <a:ext cx="7044491" cy="4162592"/>
            </a:xfrm>
            <a:prstGeom prst="rect">
              <a:avLst/>
            </a:prstGeom>
          </p:spPr>
        </p:pic>
      </p:grpSp>
      <p:sp>
        <p:nvSpPr>
          <p:cNvPr id="22" name="TextBox 22"/>
          <p:cNvSpPr txBox="1"/>
          <p:nvPr/>
        </p:nvSpPr>
        <p:spPr>
          <a:xfrm>
            <a:off x="17405163" y="9629128"/>
            <a:ext cx="736974" cy="325145"/>
          </a:xfrm>
          <a:prstGeom prst="rect">
            <a:avLst/>
          </a:prstGeom>
        </p:spPr>
        <p:txBody>
          <a:bodyPr lIns="0" tIns="0" rIns="0" bIns="0" rtlCol="0" anchor="t">
            <a:spAutoFit/>
          </a:bodyPr>
          <a:lstStyle/>
          <a:p>
            <a:pPr algn="ctr">
              <a:lnSpc>
                <a:spcPts val="2238"/>
              </a:lnSpc>
            </a:pPr>
            <a:r>
              <a:rPr lang="en-US" sz="2407">
                <a:solidFill>
                  <a:srgbClr val="FFFFFF"/>
                </a:solidFill>
                <a:latin typeface="Poppins"/>
                <a:ea typeface="Poppins"/>
                <a:cs typeface="Poppins"/>
                <a:sym typeface="Poppins"/>
              </a:rPr>
              <a:t>08</a:t>
            </a:r>
          </a:p>
        </p:txBody>
      </p:sp>
      <p:sp>
        <p:nvSpPr>
          <p:cNvPr id="23" name="TextBox 23"/>
          <p:cNvSpPr txBox="1"/>
          <p:nvPr/>
        </p:nvSpPr>
        <p:spPr>
          <a:xfrm>
            <a:off x="3310863" y="5882330"/>
            <a:ext cx="5509814" cy="976630"/>
          </a:xfrm>
          <a:prstGeom prst="rect">
            <a:avLst/>
          </a:prstGeom>
        </p:spPr>
        <p:txBody>
          <a:bodyPr lIns="0" tIns="0" rIns="0" bIns="0" rtlCol="0" anchor="t">
            <a:spAutoFit/>
          </a:bodyPr>
          <a:lstStyle/>
          <a:p>
            <a:pPr algn="ctr">
              <a:lnSpc>
                <a:spcPts val="3919"/>
              </a:lnSpc>
            </a:pPr>
            <a:r>
              <a:rPr lang="en-US" sz="2799" b="1">
                <a:solidFill>
                  <a:srgbClr val="FFFFFF"/>
                </a:solidFill>
                <a:latin typeface="Open Sans Bold"/>
                <a:ea typeface="Open Sans Bold"/>
                <a:cs typeface="Open Sans Bold"/>
                <a:sym typeface="Open Sans Bold"/>
              </a:rPr>
              <a:t>Allowed (General Commodity): </a:t>
            </a:r>
          </a:p>
          <a:p>
            <a:pPr algn="ctr">
              <a:lnSpc>
                <a:spcPts val="3919"/>
              </a:lnSpc>
              <a:spcBef>
                <a:spcPct val="0"/>
              </a:spcBef>
            </a:pPr>
            <a:endParaRPr lang="en-US" sz="2799" b="1">
              <a:solidFill>
                <a:srgbClr val="FFFFFF"/>
              </a:solidFill>
              <a:latin typeface="Open Sans Bold"/>
              <a:ea typeface="Open Sans Bold"/>
              <a:cs typeface="Open Sans Bold"/>
              <a:sym typeface="Open Sans Bold"/>
            </a:endParaRPr>
          </a:p>
        </p:txBody>
      </p:sp>
      <p:sp>
        <p:nvSpPr>
          <p:cNvPr id="24" name="TextBox 24"/>
          <p:cNvSpPr txBox="1"/>
          <p:nvPr/>
        </p:nvSpPr>
        <p:spPr>
          <a:xfrm>
            <a:off x="3666706" y="6523822"/>
            <a:ext cx="5153971" cy="2613025"/>
          </a:xfrm>
          <a:prstGeom prst="rect">
            <a:avLst/>
          </a:prstGeom>
        </p:spPr>
        <p:txBody>
          <a:bodyPr lIns="0" tIns="0" rIns="0" bIns="0" rtlCol="0" anchor="t">
            <a:spAutoFit/>
          </a:bodyPr>
          <a:lstStyle/>
          <a:p>
            <a:pPr algn="l">
              <a:lnSpc>
                <a:spcPts val="3499"/>
              </a:lnSpc>
            </a:pPr>
            <a:r>
              <a:rPr lang="en-US" sz="2499">
                <a:solidFill>
                  <a:srgbClr val="FFFFFF"/>
                </a:solidFill>
                <a:latin typeface="Open Sans"/>
                <a:ea typeface="Open Sans"/>
                <a:cs typeface="Open Sans"/>
                <a:sym typeface="Open Sans"/>
              </a:rPr>
              <a:t>• Designed for those with active lifestyles </a:t>
            </a:r>
          </a:p>
          <a:p>
            <a:pPr algn="l">
              <a:lnSpc>
                <a:spcPts val="3499"/>
              </a:lnSpc>
            </a:pPr>
            <a:r>
              <a:rPr lang="en-US" sz="2499">
                <a:solidFill>
                  <a:srgbClr val="FFFFFF"/>
                </a:solidFill>
                <a:latin typeface="Open Sans"/>
                <a:ea typeface="Open Sans"/>
                <a:cs typeface="Open Sans"/>
                <a:sym typeface="Open Sans"/>
              </a:rPr>
              <a:t>• Use as part of your evening routine </a:t>
            </a:r>
          </a:p>
          <a:p>
            <a:pPr algn="l">
              <a:lnSpc>
                <a:spcPts val="3499"/>
              </a:lnSpc>
            </a:pPr>
            <a:r>
              <a:rPr lang="en-US" sz="2499">
                <a:solidFill>
                  <a:srgbClr val="FFFFFF"/>
                </a:solidFill>
                <a:latin typeface="Open Sans"/>
                <a:ea typeface="Open Sans"/>
                <a:cs typeface="Open Sans"/>
                <a:sym typeface="Open Sans"/>
              </a:rPr>
              <a:t>• Non-Specific Statements </a:t>
            </a:r>
          </a:p>
          <a:p>
            <a:pPr algn="l">
              <a:lnSpc>
                <a:spcPts val="3499"/>
              </a:lnSpc>
              <a:spcBef>
                <a:spcPct val="0"/>
              </a:spcBef>
            </a:pPr>
            <a:endParaRPr lang="en-US" sz="2499">
              <a:solidFill>
                <a:srgbClr val="FFFFFF"/>
              </a:solidFill>
              <a:latin typeface="Open Sans"/>
              <a:ea typeface="Open Sans"/>
              <a:cs typeface="Open Sans"/>
              <a:sym typeface="Open Sans"/>
            </a:endParaRPr>
          </a:p>
        </p:txBody>
      </p:sp>
      <p:sp>
        <p:nvSpPr>
          <p:cNvPr id="25" name="TextBox 25"/>
          <p:cNvSpPr txBox="1"/>
          <p:nvPr/>
        </p:nvSpPr>
        <p:spPr>
          <a:xfrm>
            <a:off x="1115823" y="1470071"/>
            <a:ext cx="15409708" cy="848995"/>
          </a:xfrm>
          <a:prstGeom prst="rect">
            <a:avLst/>
          </a:prstGeom>
        </p:spPr>
        <p:txBody>
          <a:bodyPr lIns="0" tIns="0" rIns="0" bIns="0" rtlCol="0" anchor="t">
            <a:spAutoFit/>
          </a:bodyPr>
          <a:lstStyle/>
          <a:p>
            <a:pPr algn="l">
              <a:lnSpc>
                <a:spcPts val="6214"/>
              </a:lnSpc>
            </a:pPr>
            <a:r>
              <a:rPr lang="en-US" sz="5499">
                <a:solidFill>
                  <a:srgbClr val="FFFFFF"/>
                </a:solidFill>
                <a:latin typeface="Poppins"/>
                <a:ea typeface="Poppins"/>
                <a:cs typeface="Poppins"/>
                <a:sym typeface="Poppins"/>
              </a:rPr>
              <a:t>General Commodity Vs. Therapeutic Claims</a:t>
            </a:r>
          </a:p>
        </p:txBody>
      </p:sp>
      <p:sp>
        <p:nvSpPr>
          <p:cNvPr id="26" name="TextBox 26"/>
          <p:cNvSpPr txBox="1"/>
          <p:nvPr/>
        </p:nvSpPr>
        <p:spPr>
          <a:xfrm>
            <a:off x="9137183" y="5882330"/>
            <a:ext cx="5283368" cy="1471930"/>
          </a:xfrm>
          <a:prstGeom prst="rect">
            <a:avLst/>
          </a:prstGeom>
        </p:spPr>
        <p:txBody>
          <a:bodyPr lIns="0" tIns="0" rIns="0" bIns="0" rtlCol="0" anchor="t">
            <a:spAutoFit/>
          </a:bodyPr>
          <a:lstStyle/>
          <a:p>
            <a:pPr algn="ctr">
              <a:lnSpc>
                <a:spcPts val="3919"/>
              </a:lnSpc>
            </a:pPr>
            <a:r>
              <a:rPr lang="en-US" sz="2799" b="1">
                <a:solidFill>
                  <a:srgbClr val="FFFFFF"/>
                </a:solidFill>
                <a:latin typeface="Open Sans Bold"/>
                <a:ea typeface="Open Sans Bold"/>
                <a:cs typeface="Open Sans Bold"/>
                <a:sym typeface="Open Sans Bold"/>
              </a:rPr>
              <a:t>Not Allowed (Therapeutic/Performance): </a:t>
            </a:r>
          </a:p>
          <a:p>
            <a:pPr algn="ctr">
              <a:lnSpc>
                <a:spcPts val="3919"/>
              </a:lnSpc>
              <a:spcBef>
                <a:spcPct val="0"/>
              </a:spcBef>
            </a:pPr>
            <a:endParaRPr lang="en-US" sz="2799" b="1">
              <a:solidFill>
                <a:srgbClr val="FFFFFF"/>
              </a:solidFill>
              <a:latin typeface="Open Sans Bold"/>
              <a:ea typeface="Open Sans Bold"/>
              <a:cs typeface="Open Sans Bold"/>
              <a:sym typeface="Open Sans Bold"/>
            </a:endParaRPr>
          </a:p>
        </p:txBody>
      </p:sp>
      <p:sp>
        <p:nvSpPr>
          <p:cNvPr id="27" name="TextBox 27"/>
          <p:cNvSpPr txBox="1"/>
          <p:nvPr/>
        </p:nvSpPr>
        <p:spPr>
          <a:xfrm>
            <a:off x="9305747" y="6962358"/>
            <a:ext cx="5121622" cy="1736725"/>
          </a:xfrm>
          <a:prstGeom prst="rect">
            <a:avLst/>
          </a:prstGeom>
        </p:spPr>
        <p:txBody>
          <a:bodyPr lIns="0" tIns="0" rIns="0" bIns="0" rtlCol="0" anchor="t">
            <a:spAutoFit/>
          </a:bodyPr>
          <a:lstStyle/>
          <a:p>
            <a:pPr algn="l">
              <a:lnSpc>
                <a:spcPts val="3499"/>
              </a:lnSpc>
            </a:pPr>
            <a:r>
              <a:rPr lang="en-US" sz="2499">
                <a:solidFill>
                  <a:srgbClr val="FFFFFF"/>
                </a:solidFill>
                <a:latin typeface="Open Sans"/>
                <a:ea typeface="Open Sans"/>
                <a:cs typeface="Open Sans"/>
                <a:sym typeface="Open Sans"/>
              </a:rPr>
              <a:t>• Treats, prevents, cures any disease or body function </a:t>
            </a:r>
          </a:p>
          <a:p>
            <a:pPr algn="l">
              <a:lnSpc>
                <a:spcPts val="3499"/>
              </a:lnSpc>
              <a:spcBef>
                <a:spcPct val="0"/>
              </a:spcBef>
            </a:pPr>
            <a:r>
              <a:rPr lang="en-US" sz="2499">
                <a:solidFill>
                  <a:srgbClr val="FFFFFF"/>
                </a:solidFill>
                <a:latin typeface="Open Sans"/>
                <a:ea typeface="Open Sans"/>
                <a:cs typeface="Open Sans"/>
                <a:sym typeface="Open Sans"/>
              </a:rPr>
              <a:t>• Any performance claim (e.g. improves stamina)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3647">
                <a:alpha val="100000"/>
              </a:srgbClr>
            </a:gs>
            <a:gs pos="100000">
              <a:srgbClr val="060049">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17259300" y="9258300"/>
            <a:ext cx="1028700" cy="1028700"/>
            <a:chOff x="0" y="0"/>
            <a:chExt cx="422966" cy="422966"/>
          </a:xfrm>
        </p:grpSpPr>
        <p:sp>
          <p:nvSpPr>
            <p:cNvPr id="3" name="Freeform 3"/>
            <p:cNvSpPr/>
            <p:nvPr/>
          </p:nvSpPr>
          <p:spPr>
            <a:xfrm>
              <a:off x="0" y="0"/>
              <a:ext cx="422966" cy="422966"/>
            </a:xfrm>
            <a:custGeom>
              <a:avLst/>
              <a:gdLst/>
              <a:ahLst/>
              <a:cxnLst/>
              <a:rect l="l" t="t" r="r" b="b"/>
              <a:pathLst>
                <a:path w="422966" h="422966">
                  <a:moveTo>
                    <a:pt x="0" y="0"/>
                  </a:moveTo>
                  <a:lnTo>
                    <a:pt x="422966" y="0"/>
                  </a:lnTo>
                  <a:lnTo>
                    <a:pt x="422966" y="422966"/>
                  </a:lnTo>
                  <a:lnTo>
                    <a:pt x="0" y="422966"/>
                  </a:lnTo>
                  <a:close/>
                </a:path>
              </a:pathLst>
            </a:custGeom>
            <a:solidFill>
              <a:srgbClr val="00C2FF"/>
            </a:solidFill>
          </p:spPr>
          <p:txBody>
            <a:bodyPr/>
            <a:lstStyle/>
            <a:p>
              <a:endParaRPr lang="en-US"/>
            </a:p>
          </p:txBody>
        </p:sp>
        <p:sp>
          <p:nvSpPr>
            <p:cNvPr id="4" name="TextBox 4"/>
            <p:cNvSpPr txBox="1"/>
            <p:nvPr/>
          </p:nvSpPr>
          <p:spPr>
            <a:xfrm>
              <a:off x="0" y="-38100"/>
              <a:ext cx="422966" cy="46106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0"/>
            <a:ext cx="3995412" cy="1028700"/>
            <a:chOff x="0" y="0"/>
            <a:chExt cx="5327215" cy="1371600"/>
          </a:xfrm>
        </p:grpSpPr>
        <p:grpSp>
          <p:nvGrpSpPr>
            <p:cNvPr id="6" name="Group 6"/>
            <p:cNvGrpSpPr/>
            <p:nvPr/>
          </p:nvGrpSpPr>
          <p:grpSpPr>
            <a:xfrm>
              <a:off x="0" y="0"/>
              <a:ext cx="5327215" cy="1371600"/>
              <a:chOff x="0" y="0"/>
              <a:chExt cx="1506045" cy="387762"/>
            </a:xfrm>
          </p:grpSpPr>
          <p:sp>
            <p:nvSpPr>
              <p:cNvPr id="7" name="Freeform 7"/>
              <p:cNvSpPr/>
              <p:nvPr/>
            </p:nvSpPr>
            <p:spPr>
              <a:xfrm>
                <a:off x="0" y="0"/>
                <a:ext cx="1506045" cy="387762"/>
              </a:xfrm>
              <a:custGeom>
                <a:avLst/>
                <a:gdLst/>
                <a:ahLst/>
                <a:cxnLst/>
                <a:rect l="l" t="t" r="r" b="b"/>
                <a:pathLst>
                  <a:path w="1506045" h="387762">
                    <a:moveTo>
                      <a:pt x="0" y="0"/>
                    </a:moveTo>
                    <a:lnTo>
                      <a:pt x="1506045" y="0"/>
                    </a:lnTo>
                    <a:lnTo>
                      <a:pt x="1506045" y="387762"/>
                    </a:lnTo>
                    <a:lnTo>
                      <a:pt x="0" y="387762"/>
                    </a:lnTo>
                    <a:close/>
                  </a:path>
                </a:pathLst>
              </a:custGeom>
              <a:gradFill rotWithShape="1">
                <a:gsLst>
                  <a:gs pos="0">
                    <a:srgbClr val="00C2FF">
                      <a:alpha val="100000"/>
                    </a:srgbClr>
                  </a:gs>
                  <a:gs pos="100000">
                    <a:srgbClr val="00C2FF">
                      <a:alpha val="0"/>
                    </a:srgbClr>
                  </a:gs>
                </a:gsLst>
                <a:lin ang="0"/>
              </a:gradFill>
            </p:spPr>
            <p:txBody>
              <a:bodyPr/>
              <a:lstStyle/>
              <a:p>
                <a:endParaRPr lang="en-US"/>
              </a:p>
            </p:txBody>
          </p:sp>
          <p:sp>
            <p:nvSpPr>
              <p:cNvPr id="8" name="TextBox 8"/>
              <p:cNvSpPr txBox="1"/>
              <p:nvPr/>
            </p:nvSpPr>
            <p:spPr>
              <a:xfrm>
                <a:off x="0" y="-38100"/>
                <a:ext cx="1506045" cy="425862"/>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1501162" y="530562"/>
              <a:ext cx="3324610" cy="371911"/>
            </a:xfrm>
            <a:prstGeom prst="rect">
              <a:avLst/>
            </a:prstGeom>
          </p:spPr>
          <p:txBody>
            <a:bodyPr lIns="0" tIns="0" rIns="0" bIns="0" rtlCol="0" anchor="t">
              <a:spAutoFit/>
            </a:bodyPr>
            <a:lstStyle/>
            <a:p>
              <a:pPr algn="l">
                <a:lnSpc>
                  <a:spcPts val="2348"/>
                </a:lnSpc>
                <a:spcBef>
                  <a:spcPct val="0"/>
                </a:spcBef>
              </a:pPr>
              <a:r>
                <a:rPr lang="en-US" sz="1677">
                  <a:solidFill>
                    <a:srgbClr val="FFFFFF"/>
                  </a:solidFill>
                  <a:latin typeface="Open Sans"/>
                  <a:ea typeface="Open Sans"/>
                  <a:cs typeface="Open Sans"/>
                  <a:sym typeface="Open Sans"/>
                </a:rPr>
                <a:t>LifeWave Compliance </a:t>
              </a:r>
            </a:p>
          </p:txBody>
        </p:sp>
        <p:sp>
          <p:nvSpPr>
            <p:cNvPr id="10" name="Freeform 10"/>
            <p:cNvSpPr/>
            <p:nvPr/>
          </p:nvSpPr>
          <p:spPr>
            <a:xfrm>
              <a:off x="155747" y="142572"/>
              <a:ext cx="1086455" cy="1086455"/>
            </a:xfrm>
            <a:custGeom>
              <a:avLst/>
              <a:gdLst/>
              <a:ahLst/>
              <a:cxnLst/>
              <a:rect l="l" t="t" r="r" b="b"/>
              <a:pathLst>
                <a:path w="1086455" h="1086455">
                  <a:moveTo>
                    <a:pt x="0" y="0"/>
                  </a:moveTo>
                  <a:lnTo>
                    <a:pt x="1086456" y="0"/>
                  </a:lnTo>
                  <a:lnTo>
                    <a:pt x="1086456" y="1086456"/>
                  </a:lnTo>
                  <a:lnTo>
                    <a:pt x="0" y="1086456"/>
                  </a:lnTo>
                  <a:lnTo>
                    <a:pt x="0" y="0"/>
                  </a:lnTo>
                  <a:close/>
                </a:path>
              </a:pathLst>
            </a:custGeom>
            <a:blipFill>
              <a:blip r:embed="rId3"/>
              <a:stretch>
                <a:fillRect/>
              </a:stretch>
            </a:blipFill>
          </p:spPr>
          <p:txBody>
            <a:bodyPr/>
            <a:lstStyle/>
            <a:p>
              <a:endParaRPr lang="en-US"/>
            </a:p>
          </p:txBody>
        </p:sp>
      </p:grpSp>
      <p:grpSp>
        <p:nvGrpSpPr>
          <p:cNvPr id="11" name="Group 11"/>
          <p:cNvGrpSpPr/>
          <p:nvPr/>
        </p:nvGrpSpPr>
        <p:grpSpPr>
          <a:xfrm>
            <a:off x="12979837" y="3023852"/>
            <a:ext cx="4425326" cy="4425326"/>
            <a:chOff x="0" y="0"/>
            <a:chExt cx="812800" cy="812800"/>
          </a:xfrm>
        </p:grpSpPr>
        <p:sp>
          <p:nvSpPr>
            <p:cNvPr id="12" name="Freeform 12"/>
            <p:cNvSpPr/>
            <p:nvPr/>
          </p:nvSpPr>
          <p:spPr>
            <a:xfrm>
              <a:off x="0" y="0"/>
              <a:ext cx="812800" cy="812800"/>
            </a:xfrm>
            <a:custGeom>
              <a:avLst/>
              <a:gdLst/>
              <a:ahLst/>
              <a:cxnLst/>
              <a:rect l="l" t="t" r="r" b="b"/>
              <a:pathLst>
                <a:path w="812800" h="812800">
                  <a:moveTo>
                    <a:pt x="40238" y="0"/>
                  </a:moveTo>
                  <a:lnTo>
                    <a:pt x="772562" y="0"/>
                  </a:lnTo>
                  <a:cubicBezTo>
                    <a:pt x="794785" y="0"/>
                    <a:pt x="812800" y="18015"/>
                    <a:pt x="812800" y="40238"/>
                  </a:cubicBezTo>
                  <a:lnTo>
                    <a:pt x="812800" y="772562"/>
                  </a:lnTo>
                  <a:cubicBezTo>
                    <a:pt x="812800" y="794785"/>
                    <a:pt x="794785" y="812800"/>
                    <a:pt x="772562" y="812800"/>
                  </a:cubicBezTo>
                  <a:lnTo>
                    <a:pt x="40238" y="812800"/>
                  </a:lnTo>
                  <a:cubicBezTo>
                    <a:pt x="18015" y="812800"/>
                    <a:pt x="0" y="794785"/>
                    <a:pt x="0" y="772562"/>
                  </a:cubicBezTo>
                  <a:lnTo>
                    <a:pt x="0" y="40238"/>
                  </a:lnTo>
                  <a:cubicBezTo>
                    <a:pt x="0" y="18015"/>
                    <a:pt x="18015" y="0"/>
                    <a:pt x="40238" y="0"/>
                  </a:cubicBezTo>
                  <a:close/>
                </a:path>
              </a:pathLst>
            </a:custGeom>
            <a:blipFill>
              <a:blip r:embed="rId4"/>
              <a:stretch>
                <a:fillRect/>
              </a:stretch>
            </a:blipFill>
          </p:spPr>
          <p:txBody>
            <a:bodyPr/>
            <a:lstStyle/>
            <a:p>
              <a:endParaRPr lang="en-US"/>
            </a:p>
          </p:txBody>
        </p:sp>
      </p:grpSp>
      <p:sp>
        <p:nvSpPr>
          <p:cNvPr id="13" name="TextBox 13"/>
          <p:cNvSpPr txBox="1"/>
          <p:nvPr/>
        </p:nvSpPr>
        <p:spPr>
          <a:xfrm>
            <a:off x="17405163" y="9629128"/>
            <a:ext cx="736974" cy="325145"/>
          </a:xfrm>
          <a:prstGeom prst="rect">
            <a:avLst/>
          </a:prstGeom>
        </p:spPr>
        <p:txBody>
          <a:bodyPr lIns="0" tIns="0" rIns="0" bIns="0" rtlCol="0" anchor="t">
            <a:spAutoFit/>
          </a:bodyPr>
          <a:lstStyle/>
          <a:p>
            <a:pPr algn="ctr">
              <a:lnSpc>
                <a:spcPts val="2238"/>
              </a:lnSpc>
            </a:pPr>
            <a:r>
              <a:rPr lang="en-US" sz="2407">
                <a:solidFill>
                  <a:srgbClr val="FFFFFF"/>
                </a:solidFill>
                <a:latin typeface="Poppins"/>
                <a:ea typeface="Poppins"/>
                <a:cs typeface="Poppins"/>
                <a:sym typeface="Poppins"/>
              </a:rPr>
              <a:t>06</a:t>
            </a:r>
          </a:p>
        </p:txBody>
      </p:sp>
      <p:sp>
        <p:nvSpPr>
          <p:cNvPr id="14" name="TextBox 14"/>
          <p:cNvSpPr txBox="1"/>
          <p:nvPr/>
        </p:nvSpPr>
        <p:spPr>
          <a:xfrm>
            <a:off x="1997706" y="1393807"/>
            <a:ext cx="10497840" cy="1630045"/>
          </a:xfrm>
          <a:prstGeom prst="rect">
            <a:avLst/>
          </a:prstGeom>
        </p:spPr>
        <p:txBody>
          <a:bodyPr lIns="0" tIns="0" rIns="0" bIns="0" rtlCol="0" anchor="t">
            <a:spAutoFit/>
          </a:bodyPr>
          <a:lstStyle/>
          <a:p>
            <a:pPr algn="l">
              <a:lnSpc>
                <a:spcPts val="6214"/>
              </a:lnSpc>
            </a:pPr>
            <a:r>
              <a:rPr lang="en-US" sz="5499">
                <a:solidFill>
                  <a:srgbClr val="FFFFFF"/>
                </a:solidFill>
                <a:latin typeface="Poppins"/>
                <a:ea typeface="Poppins"/>
                <a:cs typeface="Poppins"/>
                <a:sym typeface="Poppins"/>
              </a:rPr>
              <a:t>Examples of Acceptable Language </a:t>
            </a:r>
          </a:p>
        </p:txBody>
      </p:sp>
      <p:sp>
        <p:nvSpPr>
          <p:cNvPr id="15" name="TextBox 15"/>
          <p:cNvSpPr txBox="1"/>
          <p:nvPr/>
        </p:nvSpPr>
        <p:spPr>
          <a:xfrm>
            <a:off x="1997706" y="4424027"/>
            <a:ext cx="4453986" cy="3489325"/>
          </a:xfrm>
          <a:prstGeom prst="rect">
            <a:avLst/>
          </a:prstGeom>
        </p:spPr>
        <p:txBody>
          <a:bodyPr lIns="0" tIns="0" rIns="0" bIns="0" rtlCol="0" anchor="t">
            <a:spAutoFit/>
          </a:bodyPr>
          <a:lstStyle/>
          <a:p>
            <a:pPr algn="l">
              <a:lnSpc>
                <a:spcPts val="3499"/>
              </a:lnSpc>
            </a:pPr>
            <a:r>
              <a:rPr lang="en-US" sz="2499">
                <a:solidFill>
                  <a:srgbClr val="FFFFFF"/>
                </a:solidFill>
                <a:latin typeface="Open Sans"/>
                <a:ea typeface="Open Sans"/>
                <a:cs typeface="Open Sans"/>
                <a:sym typeface="Open Sans"/>
              </a:rPr>
              <a:t>• Use as part of your daily ritual </a:t>
            </a:r>
          </a:p>
          <a:p>
            <a:pPr algn="l">
              <a:lnSpc>
                <a:spcPts val="3499"/>
              </a:lnSpc>
            </a:pPr>
            <a:r>
              <a:rPr lang="en-US" sz="2499">
                <a:solidFill>
                  <a:srgbClr val="FFFFFF"/>
                </a:solidFill>
                <a:latin typeface="Open Sans"/>
                <a:ea typeface="Open Sans"/>
                <a:cs typeface="Open Sans"/>
                <a:sym typeface="Open Sans"/>
              </a:rPr>
              <a:t>• Reflects your body’s natural infrared heat </a:t>
            </a:r>
          </a:p>
          <a:p>
            <a:pPr algn="l">
              <a:lnSpc>
                <a:spcPts val="3499"/>
              </a:lnSpc>
            </a:pPr>
            <a:r>
              <a:rPr lang="en-US" sz="2499">
                <a:solidFill>
                  <a:srgbClr val="FFFFFF"/>
                </a:solidFill>
                <a:latin typeface="Open Sans"/>
                <a:ea typeface="Open Sans"/>
                <a:cs typeface="Open Sans"/>
                <a:sym typeface="Open Sans"/>
              </a:rPr>
              <a:t>• Non-invasive and easy to apply </a:t>
            </a:r>
          </a:p>
          <a:p>
            <a:pPr algn="l">
              <a:lnSpc>
                <a:spcPts val="3499"/>
              </a:lnSpc>
            </a:pPr>
            <a:r>
              <a:rPr lang="en-US" sz="2499">
                <a:solidFill>
                  <a:srgbClr val="FFFFFF"/>
                </a:solidFill>
                <a:latin typeface="Open Sans"/>
                <a:ea typeface="Open Sans"/>
                <a:cs typeface="Open Sans"/>
                <a:sym typeface="Open Sans"/>
              </a:rPr>
              <a:t>• Wearable technology </a:t>
            </a:r>
          </a:p>
          <a:p>
            <a:pPr algn="l">
              <a:lnSpc>
                <a:spcPts val="3499"/>
              </a:lnSpc>
              <a:spcBef>
                <a:spcPct val="0"/>
              </a:spcBef>
            </a:pPr>
            <a:endParaRPr lang="en-US" sz="2499">
              <a:solidFill>
                <a:srgbClr val="FFFFFF"/>
              </a:solidFill>
              <a:latin typeface="Open Sans"/>
              <a:ea typeface="Open Sans"/>
              <a:cs typeface="Open Sans"/>
              <a:sym typeface="Open Sans"/>
            </a:endParaRPr>
          </a:p>
        </p:txBody>
      </p:sp>
      <p:sp>
        <p:nvSpPr>
          <p:cNvPr id="16" name="TextBox 16"/>
          <p:cNvSpPr txBox="1"/>
          <p:nvPr/>
        </p:nvSpPr>
        <p:spPr>
          <a:xfrm>
            <a:off x="1993878" y="3328652"/>
            <a:ext cx="3247730" cy="762000"/>
          </a:xfrm>
          <a:prstGeom prst="rect">
            <a:avLst/>
          </a:prstGeom>
        </p:spPr>
        <p:txBody>
          <a:bodyPr lIns="0" tIns="0" rIns="0" bIns="0" rtlCol="0" anchor="t">
            <a:spAutoFit/>
          </a:bodyPr>
          <a:lstStyle/>
          <a:p>
            <a:pPr algn="l">
              <a:lnSpc>
                <a:spcPts val="6299"/>
              </a:lnSpc>
              <a:spcBef>
                <a:spcPct val="0"/>
              </a:spcBef>
            </a:pPr>
            <a:r>
              <a:rPr lang="en-US" sz="4500" b="1">
                <a:solidFill>
                  <a:srgbClr val="00C2FF"/>
                </a:solidFill>
                <a:latin typeface="Open Sans Bold"/>
                <a:ea typeface="Open Sans Bold"/>
                <a:cs typeface="Open Sans Bold"/>
                <a:sym typeface="Open Sans Bold"/>
              </a:rPr>
              <a:t>Acceptable</a:t>
            </a:r>
          </a:p>
        </p:txBody>
      </p:sp>
      <p:sp>
        <p:nvSpPr>
          <p:cNvPr id="17" name="TextBox 17"/>
          <p:cNvSpPr txBox="1"/>
          <p:nvPr/>
        </p:nvSpPr>
        <p:spPr>
          <a:xfrm>
            <a:off x="7246626" y="3328652"/>
            <a:ext cx="2131677" cy="762000"/>
          </a:xfrm>
          <a:prstGeom prst="rect">
            <a:avLst/>
          </a:prstGeom>
        </p:spPr>
        <p:txBody>
          <a:bodyPr lIns="0" tIns="0" rIns="0" bIns="0" rtlCol="0" anchor="t">
            <a:spAutoFit/>
          </a:bodyPr>
          <a:lstStyle/>
          <a:p>
            <a:pPr algn="l">
              <a:lnSpc>
                <a:spcPts val="6299"/>
              </a:lnSpc>
              <a:spcBef>
                <a:spcPct val="0"/>
              </a:spcBef>
            </a:pPr>
            <a:r>
              <a:rPr lang="en-US" sz="4500" b="1">
                <a:solidFill>
                  <a:srgbClr val="00C2FF"/>
                </a:solidFill>
                <a:latin typeface="Open Sans Bold"/>
                <a:ea typeface="Open Sans Bold"/>
                <a:cs typeface="Open Sans Bold"/>
                <a:sym typeface="Open Sans Bold"/>
              </a:rPr>
              <a:t>Avoid</a:t>
            </a:r>
          </a:p>
        </p:txBody>
      </p:sp>
      <p:sp>
        <p:nvSpPr>
          <p:cNvPr id="18" name="TextBox 18"/>
          <p:cNvSpPr txBox="1"/>
          <p:nvPr/>
        </p:nvSpPr>
        <p:spPr>
          <a:xfrm>
            <a:off x="7246626" y="4342736"/>
            <a:ext cx="4453986" cy="2174875"/>
          </a:xfrm>
          <a:prstGeom prst="rect">
            <a:avLst/>
          </a:prstGeom>
        </p:spPr>
        <p:txBody>
          <a:bodyPr lIns="0" tIns="0" rIns="0" bIns="0" rtlCol="0" anchor="t">
            <a:spAutoFit/>
          </a:bodyPr>
          <a:lstStyle/>
          <a:p>
            <a:pPr algn="l">
              <a:lnSpc>
                <a:spcPts val="3499"/>
              </a:lnSpc>
            </a:pPr>
            <a:r>
              <a:rPr lang="en-US" sz="2499">
                <a:solidFill>
                  <a:srgbClr val="FFFFFF"/>
                </a:solidFill>
                <a:latin typeface="Open Sans"/>
                <a:ea typeface="Open Sans"/>
                <a:cs typeface="Open Sans"/>
                <a:sym typeface="Open Sans"/>
              </a:rPr>
              <a:t>• Heals, Treats, Prevents, Reduces pain </a:t>
            </a:r>
          </a:p>
          <a:p>
            <a:pPr algn="l">
              <a:lnSpc>
                <a:spcPts val="3499"/>
              </a:lnSpc>
            </a:pPr>
            <a:r>
              <a:rPr lang="en-US" sz="2499">
                <a:solidFill>
                  <a:srgbClr val="FFFFFF"/>
                </a:solidFill>
                <a:latin typeface="Open Sans"/>
                <a:ea typeface="Open Sans"/>
                <a:cs typeface="Open Sans"/>
                <a:sym typeface="Open Sans"/>
              </a:rPr>
              <a:t>• Boosts immunity, Increases stamina </a:t>
            </a:r>
          </a:p>
          <a:p>
            <a:pPr algn="l">
              <a:lnSpc>
                <a:spcPts val="3499"/>
              </a:lnSpc>
              <a:spcBef>
                <a:spcPct val="0"/>
              </a:spcBef>
            </a:pPr>
            <a:r>
              <a:rPr lang="en-US" sz="2499">
                <a:solidFill>
                  <a:srgbClr val="FFFFFF"/>
                </a:solidFill>
                <a:latin typeface="Open Sans"/>
                <a:ea typeface="Open Sans"/>
                <a:cs typeface="Open Sans"/>
                <a:sym typeface="Open Sans"/>
              </a:rPr>
              <a:t>• Stem Cell activation </a:t>
            </a:r>
          </a:p>
        </p:txBody>
      </p:sp>
      <p:sp>
        <p:nvSpPr>
          <p:cNvPr id="19" name="Freeform 19"/>
          <p:cNvSpPr/>
          <p:nvPr/>
        </p:nvSpPr>
        <p:spPr>
          <a:xfrm>
            <a:off x="15449942" y="37277"/>
            <a:ext cx="2838058" cy="1028796"/>
          </a:xfrm>
          <a:custGeom>
            <a:avLst/>
            <a:gdLst/>
            <a:ahLst/>
            <a:cxnLst/>
            <a:rect l="l" t="t" r="r" b="b"/>
            <a:pathLst>
              <a:path w="2838058" h="1028796">
                <a:moveTo>
                  <a:pt x="0" y="0"/>
                </a:moveTo>
                <a:lnTo>
                  <a:pt x="2838058" y="0"/>
                </a:lnTo>
                <a:lnTo>
                  <a:pt x="2838058" y="1028796"/>
                </a:lnTo>
                <a:lnTo>
                  <a:pt x="0" y="1028796"/>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3647">
                <a:alpha val="100000"/>
              </a:srgbClr>
            </a:gs>
            <a:gs pos="100000">
              <a:srgbClr val="060049">
                <a:alpha val="100000"/>
              </a:srgbClr>
            </a:gs>
          </a:gsLst>
          <a:lin ang="2700000"/>
        </a:gradFill>
        <a:effectLst/>
      </p:bgPr>
    </p:bg>
    <p:spTree>
      <p:nvGrpSpPr>
        <p:cNvPr id="1" name=""/>
        <p:cNvGrpSpPr/>
        <p:nvPr/>
      </p:nvGrpSpPr>
      <p:grpSpPr>
        <a:xfrm>
          <a:off x="0" y="0"/>
          <a:ext cx="0" cy="0"/>
          <a:chOff x="0" y="0"/>
          <a:chExt cx="0" cy="0"/>
        </a:xfrm>
      </p:grpSpPr>
      <p:sp>
        <p:nvSpPr>
          <p:cNvPr id="2" name="Freeform 2"/>
          <p:cNvSpPr/>
          <p:nvPr/>
        </p:nvSpPr>
        <p:spPr>
          <a:xfrm>
            <a:off x="336151" y="293428"/>
            <a:ext cx="648039" cy="441845"/>
          </a:xfrm>
          <a:custGeom>
            <a:avLst/>
            <a:gdLst/>
            <a:ahLst/>
            <a:cxnLst/>
            <a:rect l="l" t="t" r="r" b="b"/>
            <a:pathLst>
              <a:path w="648039" h="441845">
                <a:moveTo>
                  <a:pt x="0" y="0"/>
                </a:moveTo>
                <a:lnTo>
                  <a:pt x="648039" y="0"/>
                </a:lnTo>
                <a:lnTo>
                  <a:pt x="648039" y="441844"/>
                </a:lnTo>
                <a:lnTo>
                  <a:pt x="0" y="4418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17259300" y="9258300"/>
            <a:ext cx="1028700" cy="1028700"/>
            <a:chOff x="0" y="0"/>
            <a:chExt cx="422966" cy="422966"/>
          </a:xfrm>
        </p:grpSpPr>
        <p:sp>
          <p:nvSpPr>
            <p:cNvPr id="4" name="Freeform 4"/>
            <p:cNvSpPr/>
            <p:nvPr/>
          </p:nvSpPr>
          <p:spPr>
            <a:xfrm>
              <a:off x="0" y="0"/>
              <a:ext cx="422966" cy="422966"/>
            </a:xfrm>
            <a:custGeom>
              <a:avLst/>
              <a:gdLst/>
              <a:ahLst/>
              <a:cxnLst/>
              <a:rect l="l" t="t" r="r" b="b"/>
              <a:pathLst>
                <a:path w="422966" h="422966">
                  <a:moveTo>
                    <a:pt x="0" y="0"/>
                  </a:moveTo>
                  <a:lnTo>
                    <a:pt x="422966" y="0"/>
                  </a:lnTo>
                  <a:lnTo>
                    <a:pt x="422966" y="422966"/>
                  </a:lnTo>
                  <a:lnTo>
                    <a:pt x="0" y="422966"/>
                  </a:lnTo>
                  <a:close/>
                </a:path>
              </a:pathLst>
            </a:custGeom>
            <a:solidFill>
              <a:srgbClr val="00C2FF"/>
            </a:solidFill>
          </p:spPr>
          <p:txBody>
            <a:bodyPr/>
            <a:lstStyle/>
            <a:p>
              <a:endParaRPr lang="en-US"/>
            </a:p>
          </p:txBody>
        </p:sp>
        <p:sp>
          <p:nvSpPr>
            <p:cNvPr id="5" name="TextBox 5"/>
            <p:cNvSpPr txBox="1"/>
            <p:nvPr/>
          </p:nvSpPr>
          <p:spPr>
            <a:xfrm>
              <a:off x="0" y="-38100"/>
              <a:ext cx="422966" cy="461066"/>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3995412" cy="1028700"/>
            <a:chOff x="0" y="0"/>
            <a:chExt cx="5327215" cy="1371600"/>
          </a:xfrm>
        </p:grpSpPr>
        <p:grpSp>
          <p:nvGrpSpPr>
            <p:cNvPr id="7" name="Group 7"/>
            <p:cNvGrpSpPr/>
            <p:nvPr/>
          </p:nvGrpSpPr>
          <p:grpSpPr>
            <a:xfrm>
              <a:off x="0" y="0"/>
              <a:ext cx="5327215" cy="1371600"/>
              <a:chOff x="0" y="0"/>
              <a:chExt cx="1506045" cy="387762"/>
            </a:xfrm>
          </p:grpSpPr>
          <p:sp>
            <p:nvSpPr>
              <p:cNvPr id="8" name="Freeform 8"/>
              <p:cNvSpPr/>
              <p:nvPr/>
            </p:nvSpPr>
            <p:spPr>
              <a:xfrm>
                <a:off x="0" y="0"/>
                <a:ext cx="1506045" cy="387762"/>
              </a:xfrm>
              <a:custGeom>
                <a:avLst/>
                <a:gdLst/>
                <a:ahLst/>
                <a:cxnLst/>
                <a:rect l="l" t="t" r="r" b="b"/>
                <a:pathLst>
                  <a:path w="1506045" h="387762">
                    <a:moveTo>
                      <a:pt x="0" y="0"/>
                    </a:moveTo>
                    <a:lnTo>
                      <a:pt x="1506045" y="0"/>
                    </a:lnTo>
                    <a:lnTo>
                      <a:pt x="1506045" y="387762"/>
                    </a:lnTo>
                    <a:lnTo>
                      <a:pt x="0" y="387762"/>
                    </a:lnTo>
                    <a:close/>
                  </a:path>
                </a:pathLst>
              </a:custGeom>
              <a:gradFill rotWithShape="1">
                <a:gsLst>
                  <a:gs pos="0">
                    <a:srgbClr val="00C2FF">
                      <a:alpha val="100000"/>
                    </a:srgbClr>
                  </a:gs>
                  <a:gs pos="100000">
                    <a:srgbClr val="00C2FF">
                      <a:alpha val="0"/>
                    </a:srgbClr>
                  </a:gs>
                </a:gsLst>
                <a:lin ang="0"/>
              </a:gradFill>
            </p:spPr>
            <p:txBody>
              <a:bodyPr/>
              <a:lstStyle/>
              <a:p>
                <a:endParaRPr lang="en-US"/>
              </a:p>
            </p:txBody>
          </p:sp>
          <p:sp>
            <p:nvSpPr>
              <p:cNvPr id="9" name="TextBox 9"/>
              <p:cNvSpPr txBox="1"/>
              <p:nvPr/>
            </p:nvSpPr>
            <p:spPr>
              <a:xfrm>
                <a:off x="0" y="-38100"/>
                <a:ext cx="1506045" cy="425862"/>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1501162" y="530562"/>
              <a:ext cx="3324610" cy="371911"/>
            </a:xfrm>
            <a:prstGeom prst="rect">
              <a:avLst/>
            </a:prstGeom>
          </p:spPr>
          <p:txBody>
            <a:bodyPr lIns="0" tIns="0" rIns="0" bIns="0" rtlCol="0" anchor="t">
              <a:spAutoFit/>
            </a:bodyPr>
            <a:lstStyle/>
            <a:p>
              <a:pPr algn="l">
                <a:lnSpc>
                  <a:spcPts val="2348"/>
                </a:lnSpc>
                <a:spcBef>
                  <a:spcPct val="0"/>
                </a:spcBef>
              </a:pPr>
              <a:r>
                <a:rPr lang="en-US" sz="1677">
                  <a:solidFill>
                    <a:srgbClr val="FFFFFF"/>
                  </a:solidFill>
                  <a:latin typeface="Open Sans"/>
                  <a:ea typeface="Open Sans"/>
                  <a:cs typeface="Open Sans"/>
                  <a:sym typeface="Open Sans"/>
                </a:rPr>
                <a:t>LifeWave Compliance </a:t>
              </a:r>
            </a:p>
          </p:txBody>
        </p:sp>
        <p:sp>
          <p:nvSpPr>
            <p:cNvPr id="11" name="Freeform 11"/>
            <p:cNvSpPr/>
            <p:nvPr/>
          </p:nvSpPr>
          <p:spPr>
            <a:xfrm>
              <a:off x="155747" y="142572"/>
              <a:ext cx="1086455" cy="1086455"/>
            </a:xfrm>
            <a:custGeom>
              <a:avLst/>
              <a:gdLst/>
              <a:ahLst/>
              <a:cxnLst/>
              <a:rect l="l" t="t" r="r" b="b"/>
              <a:pathLst>
                <a:path w="1086455" h="1086455">
                  <a:moveTo>
                    <a:pt x="0" y="0"/>
                  </a:moveTo>
                  <a:lnTo>
                    <a:pt x="1086456" y="0"/>
                  </a:lnTo>
                  <a:lnTo>
                    <a:pt x="1086456" y="1086456"/>
                  </a:lnTo>
                  <a:lnTo>
                    <a:pt x="0" y="1086456"/>
                  </a:lnTo>
                  <a:lnTo>
                    <a:pt x="0" y="0"/>
                  </a:lnTo>
                  <a:close/>
                </a:path>
              </a:pathLst>
            </a:custGeom>
            <a:blipFill>
              <a:blip r:embed="rId5"/>
              <a:stretch>
                <a:fillRect/>
              </a:stretch>
            </a:blipFill>
          </p:spPr>
          <p:txBody>
            <a:bodyPr/>
            <a:lstStyle/>
            <a:p>
              <a:endParaRPr lang="en-US"/>
            </a:p>
          </p:txBody>
        </p:sp>
      </p:grpSp>
      <p:sp>
        <p:nvSpPr>
          <p:cNvPr id="12" name="TextBox 12"/>
          <p:cNvSpPr txBox="1"/>
          <p:nvPr/>
        </p:nvSpPr>
        <p:spPr>
          <a:xfrm>
            <a:off x="17405163" y="9629128"/>
            <a:ext cx="736974" cy="325145"/>
          </a:xfrm>
          <a:prstGeom prst="rect">
            <a:avLst/>
          </a:prstGeom>
        </p:spPr>
        <p:txBody>
          <a:bodyPr lIns="0" tIns="0" rIns="0" bIns="0" rtlCol="0" anchor="t">
            <a:spAutoFit/>
          </a:bodyPr>
          <a:lstStyle/>
          <a:p>
            <a:pPr algn="ctr">
              <a:lnSpc>
                <a:spcPts val="2238"/>
              </a:lnSpc>
            </a:pPr>
            <a:r>
              <a:rPr lang="en-US" sz="2407">
                <a:solidFill>
                  <a:srgbClr val="FFFFFF"/>
                </a:solidFill>
                <a:latin typeface="Poppins"/>
                <a:ea typeface="Poppins"/>
                <a:cs typeface="Poppins"/>
                <a:sym typeface="Poppins"/>
              </a:rPr>
              <a:t>07</a:t>
            </a:r>
          </a:p>
        </p:txBody>
      </p:sp>
      <p:sp>
        <p:nvSpPr>
          <p:cNvPr id="13" name="TextBox 13"/>
          <p:cNvSpPr txBox="1"/>
          <p:nvPr/>
        </p:nvSpPr>
        <p:spPr>
          <a:xfrm>
            <a:off x="1881401" y="1770982"/>
            <a:ext cx="13244497" cy="848995"/>
          </a:xfrm>
          <a:prstGeom prst="rect">
            <a:avLst/>
          </a:prstGeom>
        </p:spPr>
        <p:txBody>
          <a:bodyPr lIns="0" tIns="0" rIns="0" bIns="0" rtlCol="0" anchor="t">
            <a:spAutoFit/>
          </a:bodyPr>
          <a:lstStyle/>
          <a:p>
            <a:pPr algn="l">
              <a:lnSpc>
                <a:spcPts val="6214"/>
              </a:lnSpc>
            </a:pPr>
            <a:r>
              <a:rPr lang="en-US" sz="5499">
                <a:solidFill>
                  <a:srgbClr val="FFFFFF"/>
                </a:solidFill>
                <a:latin typeface="Poppins"/>
                <a:ea typeface="Poppins"/>
                <a:cs typeface="Poppins"/>
                <a:sym typeface="Poppins"/>
              </a:rPr>
              <a:t>Misleading and Performance Claims </a:t>
            </a:r>
          </a:p>
        </p:txBody>
      </p:sp>
      <p:sp>
        <p:nvSpPr>
          <p:cNvPr id="14" name="TextBox 14"/>
          <p:cNvSpPr txBox="1"/>
          <p:nvPr/>
        </p:nvSpPr>
        <p:spPr>
          <a:xfrm>
            <a:off x="9273229" y="3601052"/>
            <a:ext cx="7814731" cy="3760004"/>
          </a:xfrm>
          <a:prstGeom prst="rect">
            <a:avLst/>
          </a:prstGeom>
        </p:spPr>
        <p:txBody>
          <a:bodyPr lIns="0" tIns="0" rIns="0" bIns="0" rtlCol="0" anchor="t">
            <a:spAutoFit/>
          </a:bodyPr>
          <a:lstStyle/>
          <a:p>
            <a:pPr algn="l">
              <a:lnSpc>
                <a:spcPts val="3749"/>
              </a:lnSpc>
            </a:pPr>
            <a:r>
              <a:rPr lang="en-US" sz="2499" dirty="0">
                <a:solidFill>
                  <a:srgbClr val="FFFFFF"/>
                </a:solidFill>
                <a:latin typeface="Open Sans"/>
                <a:ea typeface="Open Sans"/>
                <a:cs typeface="Open Sans"/>
                <a:sym typeface="Open Sans"/>
              </a:rPr>
              <a:t>• ACCC Risk: Unsubstantiated or exaggerated claims can be misleading </a:t>
            </a:r>
          </a:p>
          <a:p>
            <a:pPr algn="l">
              <a:lnSpc>
                <a:spcPts val="3749"/>
              </a:lnSpc>
            </a:pPr>
            <a:endParaRPr lang="en-US" sz="2499" dirty="0">
              <a:solidFill>
                <a:srgbClr val="FFFFFF"/>
              </a:solidFill>
              <a:latin typeface="Open Sans"/>
              <a:ea typeface="Open Sans"/>
              <a:cs typeface="Open Sans"/>
              <a:sym typeface="Open Sans"/>
            </a:endParaRPr>
          </a:p>
          <a:p>
            <a:pPr algn="l">
              <a:lnSpc>
                <a:spcPts val="3749"/>
              </a:lnSpc>
            </a:pPr>
            <a:r>
              <a:rPr lang="en-US" sz="2499" dirty="0">
                <a:solidFill>
                  <a:srgbClr val="FFFFFF"/>
                </a:solidFill>
                <a:latin typeface="Open Sans"/>
                <a:ea typeface="Open Sans"/>
                <a:cs typeface="Open Sans"/>
                <a:sym typeface="Open Sans"/>
              </a:rPr>
              <a:t>• TGA Risk: Unapproved therapeutic claims can lead to penalties </a:t>
            </a:r>
          </a:p>
          <a:p>
            <a:pPr algn="l">
              <a:lnSpc>
                <a:spcPts val="3749"/>
              </a:lnSpc>
            </a:pPr>
            <a:endParaRPr lang="en-US" sz="2499" dirty="0">
              <a:solidFill>
                <a:srgbClr val="FFFFFF"/>
              </a:solidFill>
              <a:latin typeface="Open Sans"/>
              <a:ea typeface="Open Sans"/>
              <a:cs typeface="Open Sans"/>
              <a:sym typeface="Open Sans"/>
            </a:endParaRPr>
          </a:p>
          <a:p>
            <a:pPr algn="l">
              <a:lnSpc>
                <a:spcPts val="3749"/>
              </a:lnSpc>
            </a:pPr>
            <a:r>
              <a:rPr lang="en-US" sz="2499" dirty="0">
                <a:solidFill>
                  <a:srgbClr val="FFFFFF"/>
                </a:solidFill>
                <a:latin typeface="Open Sans"/>
                <a:ea typeface="Open Sans"/>
                <a:cs typeface="Open Sans"/>
                <a:sym typeface="Open Sans"/>
              </a:rPr>
              <a:t>• Use only marketing materials and claims approved for Australia</a:t>
            </a:r>
          </a:p>
        </p:txBody>
      </p:sp>
      <p:pic>
        <p:nvPicPr>
          <p:cNvPr id="15" name="Picture 15"/>
          <p:cNvPicPr>
            <a:picLocks noChangeAspect="1"/>
          </p:cNvPicPr>
          <p:nvPr/>
        </p:nvPicPr>
        <p:blipFill>
          <a:blip r:embed="rId6"/>
          <a:stretch>
            <a:fillRect/>
          </a:stretch>
        </p:blipFill>
        <p:spPr>
          <a:xfrm>
            <a:off x="385213" y="3265772"/>
            <a:ext cx="4923676" cy="4937760"/>
          </a:xfrm>
          <a:prstGeom prst="rect">
            <a:avLst/>
          </a:prstGeom>
        </p:spPr>
      </p:pic>
      <p:pic>
        <p:nvPicPr>
          <p:cNvPr id="16" name="Picture 16"/>
          <p:cNvPicPr>
            <a:picLocks noChangeAspect="1"/>
          </p:cNvPicPr>
          <p:nvPr/>
        </p:nvPicPr>
        <p:blipFill>
          <a:blip r:embed="rId7"/>
          <a:stretch>
            <a:fillRect/>
          </a:stretch>
        </p:blipFill>
        <p:spPr>
          <a:xfrm>
            <a:off x="4761033" y="3265772"/>
            <a:ext cx="4923676" cy="4937760"/>
          </a:xfrm>
          <a:prstGeom prst="rect">
            <a:avLst/>
          </a:prstGeom>
        </p:spPr>
      </p:pic>
      <p:sp>
        <p:nvSpPr>
          <p:cNvPr id="17" name="Freeform 17"/>
          <p:cNvSpPr/>
          <p:nvPr/>
        </p:nvSpPr>
        <p:spPr>
          <a:xfrm>
            <a:off x="15449942" y="37277"/>
            <a:ext cx="2838058" cy="1028796"/>
          </a:xfrm>
          <a:custGeom>
            <a:avLst/>
            <a:gdLst/>
            <a:ahLst/>
            <a:cxnLst/>
            <a:rect l="l" t="t" r="r" b="b"/>
            <a:pathLst>
              <a:path w="2838058" h="1028796">
                <a:moveTo>
                  <a:pt x="0" y="0"/>
                </a:moveTo>
                <a:lnTo>
                  <a:pt x="2838058" y="0"/>
                </a:lnTo>
                <a:lnTo>
                  <a:pt x="2838058" y="1028796"/>
                </a:lnTo>
                <a:lnTo>
                  <a:pt x="0" y="1028796"/>
                </a:lnTo>
                <a:lnTo>
                  <a:pt x="0" y="0"/>
                </a:lnTo>
                <a:close/>
              </a:path>
            </a:pathLst>
          </a:custGeom>
          <a:blipFill>
            <a:blip r:embed="rId8"/>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3647">
                <a:alpha val="100000"/>
              </a:srgbClr>
            </a:gs>
            <a:gs pos="100000">
              <a:srgbClr val="060049">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17259300" y="9258300"/>
            <a:ext cx="1028700" cy="1028700"/>
            <a:chOff x="0" y="0"/>
            <a:chExt cx="422966" cy="422966"/>
          </a:xfrm>
        </p:grpSpPr>
        <p:sp>
          <p:nvSpPr>
            <p:cNvPr id="3" name="Freeform 3"/>
            <p:cNvSpPr/>
            <p:nvPr/>
          </p:nvSpPr>
          <p:spPr>
            <a:xfrm>
              <a:off x="0" y="0"/>
              <a:ext cx="422966" cy="422966"/>
            </a:xfrm>
            <a:custGeom>
              <a:avLst/>
              <a:gdLst/>
              <a:ahLst/>
              <a:cxnLst/>
              <a:rect l="l" t="t" r="r" b="b"/>
              <a:pathLst>
                <a:path w="422966" h="422966">
                  <a:moveTo>
                    <a:pt x="0" y="0"/>
                  </a:moveTo>
                  <a:lnTo>
                    <a:pt x="422966" y="0"/>
                  </a:lnTo>
                  <a:lnTo>
                    <a:pt x="422966" y="422966"/>
                  </a:lnTo>
                  <a:lnTo>
                    <a:pt x="0" y="422966"/>
                  </a:lnTo>
                  <a:close/>
                </a:path>
              </a:pathLst>
            </a:custGeom>
            <a:solidFill>
              <a:srgbClr val="00C2FF"/>
            </a:solidFill>
          </p:spPr>
          <p:txBody>
            <a:bodyPr/>
            <a:lstStyle/>
            <a:p>
              <a:endParaRPr lang="en-US"/>
            </a:p>
          </p:txBody>
        </p:sp>
        <p:sp>
          <p:nvSpPr>
            <p:cNvPr id="4" name="TextBox 4"/>
            <p:cNvSpPr txBox="1"/>
            <p:nvPr/>
          </p:nvSpPr>
          <p:spPr>
            <a:xfrm>
              <a:off x="0" y="-38100"/>
              <a:ext cx="422966" cy="46106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60391" y="2867514"/>
            <a:ext cx="6808580" cy="4551971"/>
            <a:chOff x="0" y="0"/>
            <a:chExt cx="9078107" cy="6069295"/>
          </a:xfrm>
        </p:grpSpPr>
        <p:pic>
          <p:nvPicPr>
            <p:cNvPr id="6" name="Picture 6"/>
            <p:cNvPicPr>
              <a:picLocks noChangeAspect="1"/>
            </p:cNvPicPr>
            <p:nvPr/>
          </p:nvPicPr>
          <p:blipFill>
            <a:blip r:embed="rId3"/>
            <a:srcRect t="16571" b="16571"/>
            <a:stretch>
              <a:fillRect/>
            </a:stretch>
          </p:blipFill>
          <p:spPr>
            <a:xfrm>
              <a:off x="0" y="0"/>
              <a:ext cx="9078107" cy="6069295"/>
            </a:xfrm>
            <a:prstGeom prst="rect">
              <a:avLst/>
            </a:prstGeom>
          </p:spPr>
        </p:pic>
      </p:grpSp>
      <p:grpSp>
        <p:nvGrpSpPr>
          <p:cNvPr id="7" name="Group 7"/>
          <p:cNvGrpSpPr/>
          <p:nvPr/>
        </p:nvGrpSpPr>
        <p:grpSpPr>
          <a:xfrm>
            <a:off x="0" y="0"/>
            <a:ext cx="3995412" cy="1028700"/>
            <a:chOff x="0" y="0"/>
            <a:chExt cx="5327215" cy="1371600"/>
          </a:xfrm>
        </p:grpSpPr>
        <p:grpSp>
          <p:nvGrpSpPr>
            <p:cNvPr id="8" name="Group 8"/>
            <p:cNvGrpSpPr/>
            <p:nvPr/>
          </p:nvGrpSpPr>
          <p:grpSpPr>
            <a:xfrm>
              <a:off x="0" y="0"/>
              <a:ext cx="5327215" cy="1371600"/>
              <a:chOff x="0" y="0"/>
              <a:chExt cx="1506045" cy="387762"/>
            </a:xfrm>
          </p:grpSpPr>
          <p:sp>
            <p:nvSpPr>
              <p:cNvPr id="9" name="Freeform 9"/>
              <p:cNvSpPr/>
              <p:nvPr/>
            </p:nvSpPr>
            <p:spPr>
              <a:xfrm>
                <a:off x="0" y="0"/>
                <a:ext cx="1506045" cy="387762"/>
              </a:xfrm>
              <a:custGeom>
                <a:avLst/>
                <a:gdLst/>
                <a:ahLst/>
                <a:cxnLst/>
                <a:rect l="l" t="t" r="r" b="b"/>
                <a:pathLst>
                  <a:path w="1506045" h="387762">
                    <a:moveTo>
                      <a:pt x="0" y="0"/>
                    </a:moveTo>
                    <a:lnTo>
                      <a:pt x="1506045" y="0"/>
                    </a:lnTo>
                    <a:lnTo>
                      <a:pt x="1506045" y="387762"/>
                    </a:lnTo>
                    <a:lnTo>
                      <a:pt x="0" y="387762"/>
                    </a:lnTo>
                    <a:close/>
                  </a:path>
                </a:pathLst>
              </a:custGeom>
              <a:gradFill rotWithShape="1">
                <a:gsLst>
                  <a:gs pos="0">
                    <a:srgbClr val="00C2FF">
                      <a:alpha val="100000"/>
                    </a:srgbClr>
                  </a:gs>
                  <a:gs pos="100000">
                    <a:srgbClr val="00C2FF">
                      <a:alpha val="0"/>
                    </a:srgbClr>
                  </a:gs>
                </a:gsLst>
                <a:lin ang="0"/>
              </a:gradFill>
            </p:spPr>
            <p:txBody>
              <a:bodyPr/>
              <a:lstStyle/>
              <a:p>
                <a:endParaRPr lang="en-US"/>
              </a:p>
            </p:txBody>
          </p:sp>
          <p:sp>
            <p:nvSpPr>
              <p:cNvPr id="10" name="TextBox 10"/>
              <p:cNvSpPr txBox="1"/>
              <p:nvPr/>
            </p:nvSpPr>
            <p:spPr>
              <a:xfrm>
                <a:off x="0" y="-38100"/>
                <a:ext cx="1506045" cy="425862"/>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1501162" y="530562"/>
              <a:ext cx="3324610" cy="371911"/>
            </a:xfrm>
            <a:prstGeom prst="rect">
              <a:avLst/>
            </a:prstGeom>
          </p:spPr>
          <p:txBody>
            <a:bodyPr lIns="0" tIns="0" rIns="0" bIns="0" rtlCol="0" anchor="t">
              <a:spAutoFit/>
            </a:bodyPr>
            <a:lstStyle/>
            <a:p>
              <a:pPr algn="l">
                <a:lnSpc>
                  <a:spcPts val="2348"/>
                </a:lnSpc>
                <a:spcBef>
                  <a:spcPct val="0"/>
                </a:spcBef>
              </a:pPr>
              <a:r>
                <a:rPr lang="en-US" sz="1677">
                  <a:solidFill>
                    <a:srgbClr val="FFFFFF"/>
                  </a:solidFill>
                  <a:latin typeface="Open Sans"/>
                  <a:ea typeface="Open Sans"/>
                  <a:cs typeface="Open Sans"/>
                  <a:sym typeface="Open Sans"/>
                </a:rPr>
                <a:t>LifeWave Compliance </a:t>
              </a:r>
            </a:p>
          </p:txBody>
        </p:sp>
        <p:sp>
          <p:nvSpPr>
            <p:cNvPr id="12" name="Freeform 12"/>
            <p:cNvSpPr/>
            <p:nvPr/>
          </p:nvSpPr>
          <p:spPr>
            <a:xfrm>
              <a:off x="155747" y="142572"/>
              <a:ext cx="1086455" cy="1086455"/>
            </a:xfrm>
            <a:custGeom>
              <a:avLst/>
              <a:gdLst/>
              <a:ahLst/>
              <a:cxnLst/>
              <a:rect l="l" t="t" r="r" b="b"/>
              <a:pathLst>
                <a:path w="1086455" h="1086455">
                  <a:moveTo>
                    <a:pt x="0" y="0"/>
                  </a:moveTo>
                  <a:lnTo>
                    <a:pt x="1086456" y="0"/>
                  </a:lnTo>
                  <a:lnTo>
                    <a:pt x="1086456" y="1086456"/>
                  </a:lnTo>
                  <a:lnTo>
                    <a:pt x="0" y="1086456"/>
                  </a:lnTo>
                  <a:lnTo>
                    <a:pt x="0" y="0"/>
                  </a:lnTo>
                  <a:close/>
                </a:path>
              </a:pathLst>
            </a:custGeom>
            <a:blipFill>
              <a:blip r:embed="rId4"/>
              <a:stretch>
                <a:fillRect/>
              </a:stretch>
            </a:blipFill>
          </p:spPr>
          <p:txBody>
            <a:bodyPr/>
            <a:lstStyle/>
            <a:p>
              <a:endParaRPr lang="en-US"/>
            </a:p>
          </p:txBody>
        </p:sp>
      </p:grpSp>
      <p:sp>
        <p:nvSpPr>
          <p:cNvPr id="13" name="Freeform 13"/>
          <p:cNvSpPr/>
          <p:nvPr/>
        </p:nvSpPr>
        <p:spPr>
          <a:xfrm>
            <a:off x="15449942" y="37277"/>
            <a:ext cx="2838058" cy="1028796"/>
          </a:xfrm>
          <a:custGeom>
            <a:avLst/>
            <a:gdLst/>
            <a:ahLst/>
            <a:cxnLst/>
            <a:rect l="l" t="t" r="r" b="b"/>
            <a:pathLst>
              <a:path w="2838058" h="1028796">
                <a:moveTo>
                  <a:pt x="0" y="0"/>
                </a:moveTo>
                <a:lnTo>
                  <a:pt x="2838058" y="0"/>
                </a:lnTo>
                <a:lnTo>
                  <a:pt x="2838058" y="1028796"/>
                </a:lnTo>
                <a:lnTo>
                  <a:pt x="0" y="1028796"/>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7405163" y="9629128"/>
            <a:ext cx="736974" cy="325145"/>
          </a:xfrm>
          <a:prstGeom prst="rect">
            <a:avLst/>
          </a:prstGeom>
        </p:spPr>
        <p:txBody>
          <a:bodyPr lIns="0" tIns="0" rIns="0" bIns="0" rtlCol="0" anchor="t">
            <a:spAutoFit/>
          </a:bodyPr>
          <a:lstStyle/>
          <a:p>
            <a:pPr algn="ctr">
              <a:lnSpc>
                <a:spcPts val="2238"/>
              </a:lnSpc>
            </a:pPr>
            <a:r>
              <a:rPr lang="en-US" sz="2407">
                <a:solidFill>
                  <a:srgbClr val="FFFFFF"/>
                </a:solidFill>
                <a:latin typeface="Poppins"/>
                <a:ea typeface="Poppins"/>
                <a:cs typeface="Poppins"/>
                <a:sym typeface="Poppins"/>
              </a:rPr>
              <a:t>05</a:t>
            </a:r>
          </a:p>
        </p:txBody>
      </p:sp>
      <p:sp>
        <p:nvSpPr>
          <p:cNvPr id="15" name="TextBox 15"/>
          <p:cNvSpPr txBox="1"/>
          <p:nvPr/>
        </p:nvSpPr>
        <p:spPr>
          <a:xfrm>
            <a:off x="984190" y="1381186"/>
            <a:ext cx="5916441" cy="1630045"/>
          </a:xfrm>
          <a:prstGeom prst="rect">
            <a:avLst/>
          </a:prstGeom>
        </p:spPr>
        <p:txBody>
          <a:bodyPr lIns="0" tIns="0" rIns="0" bIns="0" rtlCol="0" anchor="t">
            <a:spAutoFit/>
          </a:bodyPr>
          <a:lstStyle/>
          <a:p>
            <a:pPr algn="l">
              <a:lnSpc>
                <a:spcPts val="6214"/>
              </a:lnSpc>
            </a:pPr>
            <a:r>
              <a:rPr lang="en-US" sz="5499">
                <a:solidFill>
                  <a:srgbClr val="FFFFFF"/>
                </a:solidFill>
                <a:latin typeface="Poppins"/>
                <a:ea typeface="Poppins"/>
                <a:cs typeface="Poppins"/>
                <a:sym typeface="Poppins"/>
              </a:rPr>
              <a:t>Brand Partner Responsibilities </a:t>
            </a:r>
          </a:p>
        </p:txBody>
      </p:sp>
      <p:sp>
        <p:nvSpPr>
          <p:cNvPr id="16" name="TextBox 16"/>
          <p:cNvSpPr txBox="1"/>
          <p:nvPr/>
        </p:nvSpPr>
        <p:spPr>
          <a:xfrm>
            <a:off x="984190" y="3397806"/>
            <a:ext cx="8312210" cy="5707396"/>
          </a:xfrm>
          <a:prstGeom prst="rect">
            <a:avLst/>
          </a:prstGeom>
        </p:spPr>
        <p:txBody>
          <a:bodyPr wrap="square" lIns="0" tIns="0" rIns="0" bIns="0" rtlCol="0" anchor="t">
            <a:spAutoFit/>
          </a:bodyPr>
          <a:lstStyle/>
          <a:p>
            <a:pPr algn="l">
              <a:lnSpc>
                <a:spcPct val="150000"/>
              </a:lnSpc>
            </a:pPr>
            <a:r>
              <a:rPr lang="en-US" sz="2499" dirty="0">
                <a:solidFill>
                  <a:srgbClr val="FFFFFF"/>
                </a:solidFill>
                <a:latin typeface="Open Sans"/>
                <a:ea typeface="Open Sans"/>
                <a:cs typeface="Open Sans"/>
                <a:sym typeface="Open Sans"/>
              </a:rPr>
              <a:t>• Do NOT make performance or therapeutic claims on social media, websites, online or in print</a:t>
            </a:r>
          </a:p>
          <a:p>
            <a:pPr algn="l">
              <a:lnSpc>
                <a:spcPct val="150000"/>
              </a:lnSpc>
            </a:pPr>
            <a:r>
              <a:rPr lang="en-US" sz="2499" dirty="0">
                <a:solidFill>
                  <a:srgbClr val="FFFFFF"/>
                </a:solidFill>
                <a:latin typeface="Open Sans"/>
                <a:ea typeface="Open Sans"/>
                <a:cs typeface="Open Sans"/>
                <a:sym typeface="Open Sans"/>
              </a:rPr>
              <a:t>• Stick to approved phrases and imagery </a:t>
            </a:r>
          </a:p>
          <a:p>
            <a:pPr algn="l">
              <a:lnSpc>
                <a:spcPct val="150000"/>
              </a:lnSpc>
            </a:pPr>
            <a:r>
              <a:rPr lang="en-US" sz="2499" dirty="0">
                <a:solidFill>
                  <a:srgbClr val="FFFFFF"/>
                </a:solidFill>
                <a:latin typeface="Open Sans"/>
                <a:ea typeface="Open Sans"/>
                <a:cs typeface="Open Sans"/>
                <a:sym typeface="Open Sans"/>
              </a:rPr>
              <a:t>•Each country has its own regulations, please do not assume claims made in other countries are approved for Australia</a:t>
            </a:r>
          </a:p>
          <a:p>
            <a:pPr algn="l">
              <a:lnSpc>
                <a:spcPct val="150000"/>
              </a:lnSpc>
            </a:pPr>
            <a:r>
              <a:rPr lang="en-US" sz="2499" dirty="0">
                <a:solidFill>
                  <a:srgbClr val="FFFFFF"/>
                </a:solidFill>
                <a:latin typeface="Open Sans"/>
                <a:ea typeface="Open Sans"/>
                <a:cs typeface="Open Sans"/>
                <a:sym typeface="Open Sans"/>
              </a:rPr>
              <a:t>•Do Not copy and paste materials that may be safe in other countries, as it may be a violation of Australian regulatory compliance</a:t>
            </a:r>
          </a:p>
          <a:p>
            <a:pPr algn="l">
              <a:lnSpc>
                <a:spcPct val="150000"/>
              </a:lnSpc>
            </a:pPr>
            <a:r>
              <a:rPr lang="en-US" sz="2499" dirty="0">
                <a:solidFill>
                  <a:srgbClr val="FFFFFF"/>
                </a:solidFill>
                <a:latin typeface="Open Sans"/>
                <a:ea typeface="Open Sans"/>
                <a:cs typeface="Open Sans"/>
                <a:sym typeface="Open Sans"/>
              </a:rPr>
              <a:t>• When in doubt, ask compliance first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1253</Words>
  <Application>Microsoft Office PowerPoint</Application>
  <PresentationFormat>Custom</PresentationFormat>
  <Paragraphs>171</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LifeWave Inc.</dc:title>
  <cp:lastModifiedBy>Cinthya Holbrook</cp:lastModifiedBy>
  <cp:revision>8</cp:revision>
  <dcterms:created xsi:type="dcterms:W3CDTF">2006-08-16T00:00:00Z</dcterms:created>
  <dcterms:modified xsi:type="dcterms:W3CDTF">2025-10-08T01:34:28Z</dcterms:modified>
  <dc:identifier>DAG0lwfTVaA</dc:identifier>
</cp:coreProperties>
</file>